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6"/>
  </p:notesMasterIdLst>
  <p:sldIdLst>
    <p:sldId id="719" r:id="rId5"/>
    <p:sldId id="739" r:id="rId6"/>
    <p:sldId id="692" r:id="rId7"/>
    <p:sldId id="700" r:id="rId8"/>
    <p:sldId id="754" r:id="rId9"/>
    <p:sldId id="755" r:id="rId10"/>
    <p:sldId id="741" r:id="rId11"/>
    <p:sldId id="756" r:id="rId12"/>
    <p:sldId id="757" r:id="rId13"/>
    <p:sldId id="758" r:id="rId14"/>
    <p:sldId id="742" r:id="rId15"/>
    <p:sldId id="743" r:id="rId16"/>
    <p:sldId id="744" r:id="rId17"/>
    <p:sldId id="745" r:id="rId18"/>
    <p:sldId id="747" r:id="rId19"/>
    <p:sldId id="748" r:id="rId20"/>
    <p:sldId id="749" r:id="rId21"/>
    <p:sldId id="750" r:id="rId22"/>
    <p:sldId id="751" r:id="rId23"/>
    <p:sldId id="752" r:id="rId24"/>
    <p:sldId id="753" r:id="rId25"/>
    <p:sldId id="760" r:id="rId26"/>
    <p:sldId id="759" r:id="rId27"/>
    <p:sldId id="762" r:id="rId28"/>
    <p:sldId id="763" r:id="rId29"/>
    <p:sldId id="765" r:id="rId30"/>
    <p:sldId id="766" r:id="rId31"/>
    <p:sldId id="767" r:id="rId32"/>
    <p:sldId id="554" r:id="rId33"/>
    <p:sldId id="555" r:id="rId34"/>
    <p:sldId id="720"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2A1B8"/>
    <a:srgbClr val="FFFFFF"/>
    <a:srgbClr val="E5EDF1"/>
    <a:srgbClr val="3F4C5F"/>
    <a:srgbClr val="F5ADAD"/>
    <a:srgbClr val="F29394"/>
    <a:srgbClr val="C0C9D6"/>
    <a:srgbClr val="384557"/>
    <a:srgbClr val="52687E"/>
    <a:srgbClr val="4558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8E105E-8874-4520-BC69-5C4679CB0D1B}" v="1215" dt="2023-05-08T21:01:09.823"/>
    <p1510:client id="{63735C33-69A1-EBE3-8A99-F376A8C0107F}" v="108" dt="2023-05-08T19:08:31.674"/>
    <p1510:client id="{8A1C2E5F-41A7-E187-5928-AC3B05152298}" v="4" dt="2023-05-08T18:56:09.437"/>
    <p1510:client id="{D2EB20B8-645C-49E1-872C-4E826DB6B9D8}" v="470" vWet="472" dt="2023-05-08T20:46:48.5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91" autoAdjust="0"/>
    <p:restoredTop sz="97478" autoAdjust="0"/>
  </p:normalViewPr>
  <p:slideViewPr>
    <p:cSldViewPr snapToGrid="0">
      <p:cViewPr varScale="1">
        <p:scale>
          <a:sx n="110" d="100"/>
          <a:sy n="110" d="100"/>
        </p:scale>
        <p:origin x="438" y="9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media/hdphoto1.wdp>
</file>

<file path=ppt/media/image1.png>
</file>

<file path=ppt/media/image10.png>
</file>

<file path=ppt/media/image11.svg>
</file>

<file path=ppt/media/image12.png>
</file>

<file path=ppt/media/image13.png>
</file>

<file path=ppt/media/image14.svg>
</file>

<file path=ppt/media/image15.png>
</file>

<file path=ppt/media/image16.jpe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sv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AB28D9-ED5B-48CE-9506-3281BF65A093}" type="datetimeFigureOut">
              <a:rPr lang="en-GB" smtClean="0"/>
              <a:t>09/05/2023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3D1F02-9048-4106-B0FE-52E42B1677B9}" type="slidenum">
              <a:rPr lang="en-GB" smtClean="0"/>
              <a:t>‹#›</a:t>
            </a:fld>
            <a:endParaRPr lang="en-GB"/>
          </a:p>
        </p:txBody>
      </p:sp>
    </p:spTree>
    <p:extLst>
      <p:ext uri="{BB962C8B-B14F-4D97-AF65-F5344CB8AC3E}">
        <p14:creationId xmlns:p14="http://schemas.microsoft.com/office/powerpoint/2010/main" val="36582274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4B07B75-2F92-4A5B-A8B0-C20E2E016B7A}" type="slidenum">
              <a:rPr lang="en-GB" smtClean="0"/>
              <a:t>2</a:t>
            </a:fld>
            <a:endParaRPr lang="en-GB"/>
          </a:p>
        </p:txBody>
      </p:sp>
    </p:spTree>
    <p:extLst>
      <p:ext uri="{BB962C8B-B14F-4D97-AF65-F5344CB8AC3E}">
        <p14:creationId xmlns:p14="http://schemas.microsoft.com/office/powerpoint/2010/main" val="2473034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77384-AB88-4430-9558-26FA0C9F15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4517C4-9EAA-43D4-BD6C-77FC3F4B22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C526FFA-4E86-43A0-B5FD-2E698BFA2197}"/>
              </a:ext>
            </a:extLst>
          </p:cNvPr>
          <p:cNvSpPr>
            <a:spLocks noGrp="1"/>
          </p:cNvSpPr>
          <p:nvPr>
            <p:ph type="dt" sz="half" idx="10"/>
          </p:nvPr>
        </p:nvSpPr>
        <p:spPr/>
        <p:txBody>
          <a:bodyPr/>
          <a:lstStyle/>
          <a:p>
            <a:fld id="{5868A7B1-EDE0-4AA2-A894-A7C20ECF31F5}" type="datetimeFigureOut">
              <a:rPr lang="en-US" smtClean="0"/>
              <a:t>5/9/2023</a:t>
            </a:fld>
            <a:endParaRPr lang="en-US"/>
          </a:p>
        </p:txBody>
      </p:sp>
      <p:sp>
        <p:nvSpPr>
          <p:cNvPr id="5" name="Footer Placeholder 4">
            <a:extLst>
              <a:ext uri="{FF2B5EF4-FFF2-40B4-BE49-F238E27FC236}">
                <a16:creationId xmlns:a16="http://schemas.microsoft.com/office/drawing/2014/main" id="{8EDCD713-33D6-4BDA-90A5-57A380F439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7CF8BB-0BA0-4E70-816C-1BD0CF4E87D9}"/>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79620752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CD452-6FCC-48AC-9466-5CE6066464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EC1B884-0FFB-4298-B5AF-539C68B29F1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C52A79-8D8A-4737-B004-6876977ED77A}"/>
              </a:ext>
            </a:extLst>
          </p:cNvPr>
          <p:cNvSpPr>
            <a:spLocks noGrp="1"/>
          </p:cNvSpPr>
          <p:nvPr>
            <p:ph type="dt" sz="half" idx="10"/>
          </p:nvPr>
        </p:nvSpPr>
        <p:spPr/>
        <p:txBody>
          <a:bodyPr/>
          <a:lstStyle/>
          <a:p>
            <a:fld id="{5868A7B1-EDE0-4AA2-A894-A7C20ECF31F5}" type="datetimeFigureOut">
              <a:rPr lang="en-US" smtClean="0"/>
              <a:t>5/9/2023</a:t>
            </a:fld>
            <a:endParaRPr lang="en-US"/>
          </a:p>
        </p:txBody>
      </p:sp>
      <p:sp>
        <p:nvSpPr>
          <p:cNvPr id="5" name="Footer Placeholder 4">
            <a:extLst>
              <a:ext uri="{FF2B5EF4-FFF2-40B4-BE49-F238E27FC236}">
                <a16:creationId xmlns:a16="http://schemas.microsoft.com/office/drawing/2014/main" id="{41B45F81-9283-44DD-A5ED-833DFE8C68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86D0BE-719C-4F72-8A00-156B9679ED88}"/>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359720238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3271A6-C490-40D7-ABDD-5DDF9535E43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102673-0BA0-4C3E-AD57-05BEB81E700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05CCF2-8864-414F-A5D7-103624FCE29F}"/>
              </a:ext>
            </a:extLst>
          </p:cNvPr>
          <p:cNvSpPr>
            <a:spLocks noGrp="1"/>
          </p:cNvSpPr>
          <p:nvPr>
            <p:ph type="dt" sz="half" idx="10"/>
          </p:nvPr>
        </p:nvSpPr>
        <p:spPr/>
        <p:txBody>
          <a:bodyPr/>
          <a:lstStyle/>
          <a:p>
            <a:fld id="{5868A7B1-EDE0-4AA2-A894-A7C20ECF31F5}" type="datetimeFigureOut">
              <a:rPr lang="en-US" smtClean="0"/>
              <a:t>5/9/2023</a:t>
            </a:fld>
            <a:endParaRPr lang="en-US"/>
          </a:p>
        </p:txBody>
      </p:sp>
      <p:sp>
        <p:nvSpPr>
          <p:cNvPr id="5" name="Footer Placeholder 4">
            <a:extLst>
              <a:ext uri="{FF2B5EF4-FFF2-40B4-BE49-F238E27FC236}">
                <a16:creationId xmlns:a16="http://schemas.microsoft.com/office/drawing/2014/main" id="{5F1CF122-403A-40BF-A957-6533776AA6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13FD97-38E7-41EE-B1A4-0F98C67CB700}"/>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282871440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283C7-BA3D-4B8C-84C5-C7DA0D1795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8ACDFB-95B9-46A3-8118-A3810D207EE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3B1554-26F6-412F-8F66-1EC31282DC11}"/>
              </a:ext>
            </a:extLst>
          </p:cNvPr>
          <p:cNvSpPr>
            <a:spLocks noGrp="1"/>
          </p:cNvSpPr>
          <p:nvPr>
            <p:ph type="dt" sz="half" idx="10"/>
          </p:nvPr>
        </p:nvSpPr>
        <p:spPr/>
        <p:txBody>
          <a:bodyPr/>
          <a:lstStyle/>
          <a:p>
            <a:fld id="{5868A7B1-EDE0-4AA2-A894-A7C20ECF31F5}" type="datetimeFigureOut">
              <a:rPr lang="en-US" smtClean="0"/>
              <a:t>5/9/2023</a:t>
            </a:fld>
            <a:endParaRPr lang="en-US"/>
          </a:p>
        </p:txBody>
      </p:sp>
      <p:sp>
        <p:nvSpPr>
          <p:cNvPr id="5" name="Footer Placeholder 4">
            <a:extLst>
              <a:ext uri="{FF2B5EF4-FFF2-40B4-BE49-F238E27FC236}">
                <a16:creationId xmlns:a16="http://schemas.microsoft.com/office/drawing/2014/main" id="{4F734B8D-C23A-468B-862A-F435E031AF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D46D94-4900-4AA1-A65D-2AE6B3C87E65}"/>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2682810546"/>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EAC8E-F563-47F4-A2F3-2447AC9037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D28692-1AD4-4B4F-A705-0C633B4443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5DF3EE-629D-4759-AE3D-F3FEF603D8AE}"/>
              </a:ext>
            </a:extLst>
          </p:cNvPr>
          <p:cNvSpPr>
            <a:spLocks noGrp="1"/>
          </p:cNvSpPr>
          <p:nvPr>
            <p:ph type="dt" sz="half" idx="10"/>
          </p:nvPr>
        </p:nvSpPr>
        <p:spPr/>
        <p:txBody>
          <a:bodyPr/>
          <a:lstStyle/>
          <a:p>
            <a:fld id="{5868A7B1-EDE0-4AA2-A894-A7C20ECF31F5}" type="datetimeFigureOut">
              <a:rPr lang="en-US" smtClean="0"/>
              <a:t>5/9/2023</a:t>
            </a:fld>
            <a:endParaRPr lang="en-US"/>
          </a:p>
        </p:txBody>
      </p:sp>
      <p:sp>
        <p:nvSpPr>
          <p:cNvPr id="5" name="Footer Placeholder 4">
            <a:extLst>
              <a:ext uri="{FF2B5EF4-FFF2-40B4-BE49-F238E27FC236}">
                <a16:creationId xmlns:a16="http://schemas.microsoft.com/office/drawing/2014/main" id="{6BCACE02-A7A6-43D7-B212-F6389713DE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C332F6-FF8B-42F8-8FB7-D2E72897D715}"/>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140564611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5180A-4AF2-48B8-A844-520DF84E01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F1D995-0399-46F0-BDB0-16082E575DC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3FC7DED-1510-40CD-BB94-63A3E09CF70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643F3F-6A18-4780-A0F1-492ADC5E9FDF}"/>
              </a:ext>
            </a:extLst>
          </p:cNvPr>
          <p:cNvSpPr>
            <a:spLocks noGrp="1"/>
          </p:cNvSpPr>
          <p:nvPr>
            <p:ph type="dt" sz="half" idx="10"/>
          </p:nvPr>
        </p:nvSpPr>
        <p:spPr/>
        <p:txBody>
          <a:bodyPr/>
          <a:lstStyle/>
          <a:p>
            <a:fld id="{5868A7B1-EDE0-4AA2-A894-A7C20ECF31F5}" type="datetimeFigureOut">
              <a:rPr lang="en-US" smtClean="0"/>
              <a:t>5/9/2023</a:t>
            </a:fld>
            <a:endParaRPr lang="en-US"/>
          </a:p>
        </p:txBody>
      </p:sp>
      <p:sp>
        <p:nvSpPr>
          <p:cNvPr id="6" name="Footer Placeholder 5">
            <a:extLst>
              <a:ext uri="{FF2B5EF4-FFF2-40B4-BE49-F238E27FC236}">
                <a16:creationId xmlns:a16="http://schemas.microsoft.com/office/drawing/2014/main" id="{4AFB2B11-5BCE-485F-808D-0250384933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7421FB-B87D-48B1-8B30-C1648266B9CF}"/>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4237313152"/>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95D23-37FE-4801-88C3-E3E56936B7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DBD5B52-3A38-4D57-8921-2C5C451B38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FC22B02-54A7-4BAB-8DD1-34BE62520E4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AB56D2-6C19-410D-9328-B76E9B72FE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8B5E287-FD86-407F-A363-81A90D07A90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F92E8E-02C0-4A35-9024-75B3D2537833}"/>
              </a:ext>
            </a:extLst>
          </p:cNvPr>
          <p:cNvSpPr>
            <a:spLocks noGrp="1"/>
          </p:cNvSpPr>
          <p:nvPr>
            <p:ph type="dt" sz="half" idx="10"/>
          </p:nvPr>
        </p:nvSpPr>
        <p:spPr/>
        <p:txBody>
          <a:bodyPr/>
          <a:lstStyle/>
          <a:p>
            <a:fld id="{5868A7B1-EDE0-4AA2-A894-A7C20ECF31F5}" type="datetimeFigureOut">
              <a:rPr lang="en-US" smtClean="0"/>
              <a:t>5/9/2023</a:t>
            </a:fld>
            <a:endParaRPr lang="en-US"/>
          </a:p>
        </p:txBody>
      </p:sp>
      <p:sp>
        <p:nvSpPr>
          <p:cNvPr id="8" name="Footer Placeholder 7">
            <a:extLst>
              <a:ext uri="{FF2B5EF4-FFF2-40B4-BE49-F238E27FC236}">
                <a16:creationId xmlns:a16="http://schemas.microsoft.com/office/drawing/2014/main" id="{E6D554CC-174D-4D22-BF3D-C74D200C19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234EAC1-2256-4784-A25C-BFA31356BF66}"/>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320622642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92B26-8972-44EC-A004-E755FC19B33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B5829FC-D590-49C0-A4E4-907DD3D82EB2}"/>
              </a:ext>
            </a:extLst>
          </p:cNvPr>
          <p:cNvSpPr>
            <a:spLocks noGrp="1"/>
          </p:cNvSpPr>
          <p:nvPr>
            <p:ph type="dt" sz="half" idx="10"/>
          </p:nvPr>
        </p:nvSpPr>
        <p:spPr/>
        <p:txBody>
          <a:bodyPr/>
          <a:lstStyle/>
          <a:p>
            <a:fld id="{5868A7B1-EDE0-4AA2-A894-A7C20ECF31F5}" type="datetimeFigureOut">
              <a:rPr lang="en-US" smtClean="0"/>
              <a:t>5/9/2023</a:t>
            </a:fld>
            <a:endParaRPr lang="en-US"/>
          </a:p>
        </p:txBody>
      </p:sp>
      <p:sp>
        <p:nvSpPr>
          <p:cNvPr id="4" name="Footer Placeholder 3">
            <a:extLst>
              <a:ext uri="{FF2B5EF4-FFF2-40B4-BE49-F238E27FC236}">
                <a16:creationId xmlns:a16="http://schemas.microsoft.com/office/drawing/2014/main" id="{62DBD289-FA86-429B-A5E1-97EE592649B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CD4868-C5DE-4017-85A6-3EADCEAE8654}"/>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189704489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85534E-1698-4C06-A366-238995AED66C}"/>
              </a:ext>
            </a:extLst>
          </p:cNvPr>
          <p:cNvSpPr>
            <a:spLocks noGrp="1"/>
          </p:cNvSpPr>
          <p:nvPr>
            <p:ph type="dt" sz="half" idx="10"/>
          </p:nvPr>
        </p:nvSpPr>
        <p:spPr/>
        <p:txBody>
          <a:bodyPr/>
          <a:lstStyle/>
          <a:p>
            <a:fld id="{5868A7B1-EDE0-4AA2-A894-A7C20ECF31F5}" type="datetimeFigureOut">
              <a:rPr lang="en-US" smtClean="0"/>
              <a:t>5/9/2023</a:t>
            </a:fld>
            <a:endParaRPr lang="en-US"/>
          </a:p>
        </p:txBody>
      </p:sp>
      <p:sp>
        <p:nvSpPr>
          <p:cNvPr id="3" name="Footer Placeholder 2">
            <a:extLst>
              <a:ext uri="{FF2B5EF4-FFF2-40B4-BE49-F238E27FC236}">
                <a16:creationId xmlns:a16="http://schemas.microsoft.com/office/drawing/2014/main" id="{8BD6CE57-6D76-4E60-AD14-9C70EA037B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E8E90EB-7363-4119-8C36-9F6F9FF483A0}"/>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148946183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C9F1E-6AA7-4A07-B27E-F5AB4791F0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9E5A5BC-87D2-4BCC-BC46-69B5D81E2B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79039BB-22C1-4F9E-B3C0-D286D065BF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8C23EBB-CE6C-444B-829A-D9ABFC40432B}"/>
              </a:ext>
            </a:extLst>
          </p:cNvPr>
          <p:cNvSpPr>
            <a:spLocks noGrp="1"/>
          </p:cNvSpPr>
          <p:nvPr>
            <p:ph type="dt" sz="half" idx="10"/>
          </p:nvPr>
        </p:nvSpPr>
        <p:spPr/>
        <p:txBody>
          <a:bodyPr/>
          <a:lstStyle/>
          <a:p>
            <a:fld id="{5868A7B1-EDE0-4AA2-A894-A7C20ECF31F5}" type="datetimeFigureOut">
              <a:rPr lang="en-US" smtClean="0"/>
              <a:t>5/9/2023</a:t>
            </a:fld>
            <a:endParaRPr lang="en-US"/>
          </a:p>
        </p:txBody>
      </p:sp>
      <p:sp>
        <p:nvSpPr>
          <p:cNvPr id="6" name="Footer Placeholder 5">
            <a:extLst>
              <a:ext uri="{FF2B5EF4-FFF2-40B4-BE49-F238E27FC236}">
                <a16:creationId xmlns:a16="http://schemas.microsoft.com/office/drawing/2014/main" id="{C1264CD3-CB03-40E2-8B27-12443A709C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17AACC-779A-48F1-AA8C-7736152CD6B3}"/>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1387564632"/>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377A3-E31C-4AB2-B2C9-80DA34B78E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52A04D-4E20-4C1C-9955-AEF5F8028C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A636D2-CBA0-4FEA-A90C-8E26CA9D17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CA4372A-113D-4AEA-B455-E3E0B278E587}"/>
              </a:ext>
            </a:extLst>
          </p:cNvPr>
          <p:cNvSpPr>
            <a:spLocks noGrp="1"/>
          </p:cNvSpPr>
          <p:nvPr>
            <p:ph type="dt" sz="half" idx="10"/>
          </p:nvPr>
        </p:nvSpPr>
        <p:spPr/>
        <p:txBody>
          <a:bodyPr/>
          <a:lstStyle/>
          <a:p>
            <a:fld id="{5868A7B1-EDE0-4AA2-A894-A7C20ECF31F5}" type="datetimeFigureOut">
              <a:rPr lang="en-US" smtClean="0"/>
              <a:t>5/9/2023</a:t>
            </a:fld>
            <a:endParaRPr lang="en-US"/>
          </a:p>
        </p:txBody>
      </p:sp>
      <p:sp>
        <p:nvSpPr>
          <p:cNvPr id="6" name="Footer Placeholder 5">
            <a:extLst>
              <a:ext uri="{FF2B5EF4-FFF2-40B4-BE49-F238E27FC236}">
                <a16:creationId xmlns:a16="http://schemas.microsoft.com/office/drawing/2014/main" id="{B7704223-BB50-4012-9542-A862C1BE71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9DCF99-CA34-44A5-B90C-8FB2B952E002}"/>
              </a:ext>
            </a:extLst>
          </p:cNvPr>
          <p:cNvSpPr>
            <a:spLocks noGrp="1"/>
          </p:cNvSpPr>
          <p:nvPr>
            <p:ph type="sldNum" sz="quarter" idx="12"/>
          </p:nvPr>
        </p:nvSpPr>
        <p:spPr/>
        <p:txBody>
          <a:bodyPr/>
          <a:lstStyle/>
          <a:p>
            <a:fld id="{9C7A014B-A5FB-4004-8771-0DA71EC56786}" type="slidenum">
              <a:rPr lang="en-US" smtClean="0"/>
              <a:t>‹#›</a:t>
            </a:fld>
            <a:endParaRPr lang="en-US"/>
          </a:p>
        </p:txBody>
      </p:sp>
    </p:spTree>
    <p:extLst>
      <p:ext uri="{BB962C8B-B14F-4D97-AF65-F5344CB8AC3E}">
        <p14:creationId xmlns:p14="http://schemas.microsoft.com/office/powerpoint/2010/main" val="219018040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4F3099-F264-42F1-8558-EDC8687E6B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8D9FB5-786D-4244-ACA8-7D28666912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E83A90-3B12-4EDC-8859-DA43EFA617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68A7B1-EDE0-4AA2-A894-A7C20ECF31F5}" type="datetimeFigureOut">
              <a:rPr lang="en-US" smtClean="0"/>
              <a:t>5/9/2023</a:t>
            </a:fld>
            <a:endParaRPr lang="en-US"/>
          </a:p>
        </p:txBody>
      </p:sp>
      <p:sp>
        <p:nvSpPr>
          <p:cNvPr id="5" name="Footer Placeholder 4">
            <a:extLst>
              <a:ext uri="{FF2B5EF4-FFF2-40B4-BE49-F238E27FC236}">
                <a16:creationId xmlns:a16="http://schemas.microsoft.com/office/drawing/2014/main" id="{B84A5286-528C-486C-95E6-C79F039629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3104369-B7B8-4379-BFA7-38CB181745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7A014B-A5FB-4004-8771-0DA71EC56786}" type="slidenum">
              <a:rPr lang="en-US" smtClean="0"/>
              <a:t>‹#›</a:t>
            </a:fld>
            <a:endParaRPr lang="en-US"/>
          </a:p>
        </p:txBody>
      </p:sp>
    </p:spTree>
    <p:extLst>
      <p:ext uri="{BB962C8B-B14F-4D97-AF65-F5344CB8AC3E}">
        <p14:creationId xmlns:p14="http://schemas.microsoft.com/office/powerpoint/2010/main" val="5273481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svg"/><Relationship Id="rId10" Type="http://schemas.openxmlformats.org/officeDocument/2006/relationships/image" Target="../media/image9.sv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10" Type="http://schemas.openxmlformats.org/officeDocument/2006/relationships/image" Target="../media/image29.png"/><Relationship Id="rId4" Type="http://schemas.openxmlformats.org/officeDocument/2006/relationships/image" Target="../media/image12.png"/><Relationship Id="rId9" Type="http://schemas.openxmlformats.org/officeDocument/2006/relationships/image" Target="../media/image28.png"/></Relationships>
</file>

<file path=ppt/slides/_rels/slide1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10" Type="http://schemas.openxmlformats.org/officeDocument/2006/relationships/image" Target="../media/image32.png"/><Relationship Id="rId4" Type="http://schemas.openxmlformats.org/officeDocument/2006/relationships/image" Target="../media/image12.png"/><Relationship Id="rId9" Type="http://schemas.openxmlformats.org/officeDocument/2006/relationships/image" Target="../media/image31.png"/></Relationships>
</file>

<file path=ppt/slides/_rels/slide1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10" Type="http://schemas.openxmlformats.org/officeDocument/2006/relationships/image" Target="../media/image34.png"/><Relationship Id="rId4" Type="http://schemas.openxmlformats.org/officeDocument/2006/relationships/image" Target="../media/image12.png"/><Relationship Id="rId9" Type="http://schemas.openxmlformats.org/officeDocument/2006/relationships/image" Target="../media/image33.png"/></Relationships>
</file>

<file path=ppt/slides/_rels/slide17.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 Id="rId9" Type="http://schemas.openxmlformats.org/officeDocument/2006/relationships/image" Target="../media/image36.png"/></Relationships>
</file>

<file path=ppt/slides/_rels/slide18.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10" Type="http://schemas.openxmlformats.org/officeDocument/2006/relationships/image" Target="../media/image38.png"/><Relationship Id="rId4" Type="http://schemas.openxmlformats.org/officeDocument/2006/relationships/image" Target="../media/image12.png"/><Relationship Id="rId9" Type="http://schemas.openxmlformats.org/officeDocument/2006/relationships/image" Target="../media/image37.png"/></Relationships>
</file>

<file path=ppt/slides/_rels/slide19.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image" Target="../media/image39.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2.png"/><Relationship Id="rId10" Type="http://schemas.openxmlformats.org/officeDocument/2006/relationships/image" Target="../media/image40.png"/><Relationship Id="rId4" Type="http://schemas.openxmlformats.org/officeDocument/2006/relationships/image" Target="../media/image18.svg"/><Relationship Id="rId9" Type="http://schemas.openxmlformats.org/officeDocument/2006/relationships/image" Target="../media/image27.png"/></Relationships>
</file>

<file path=ppt/slides/_rels/slide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 Id="rId9" Type="http://schemas.openxmlformats.org/officeDocument/2006/relationships/image" Target="../media/image43.png"/></Relationships>
</file>

<file path=ppt/slides/_rels/slide23.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8" Type="http://schemas.openxmlformats.org/officeDocument/2006/relationships/hyperlink" Target="https://github.com/tomasnavratil/VRM/blob/main/02_Project/Solution/AssemblyCell_ZZRobotics_LargePartDemo.exe" TargetMode="External"/><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 Id="rId9" Type="http://schemas.openxmlformats.org/officeDocument/2006/relationships/hyperlink" Target="https://github.com/tomasnavratil/VRM/blob/main/02_Project/Solution/AssemblyCell_ZZRobotics_SmallPartDemo.exe"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image" Target="../media/image16.jpe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2.png"/><Relationship Id="rId4" Type="http://schemas.openxmlformats.org/officeDocument/2006/relationships/image" Target="../media/image18.svg"/></Relationships>
</file>

<file path=ppt/slides/_rels/slide3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5.svg"/><Relationship Id="rId5" Type="http://schemas.openxmlformats.org/officeDocument/2006/relationships/image" Target="../media/image4.svg"/><Relationship Id="rId10" Type="http://schemas.openxmlformats.org/officeDocument/2006/relationships/image" Target="../media/image9.svg"/><Relationship Id="rId4" Type="http://schemas.openxmlformats.org/officeDocument/2006/relationships/image" Target="../media/image3.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10" Type="http://schemas.openxmlformats.org/officeDocument/2006/relationships/image" Target="../media/image22.png"/><Relationship Id="rId4" Type="http://schemas.openxmlformats.org/officeDocument/2006/relationships/image" Target="../media/image12.png"/><Relationship Id="rId9" Type="http://schemas.microsoft.com/office/2007/relationships/hdphoto" Target="../media/hdphoto1.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svg"/><Relationship Id="rId7" Type="http://schemas.openxmlformats.org/officeDocument/2006/relationships/image" Target="../media/image20.sv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5.png"/><Relationship Id="rId4" Type="http://schemas.openxmlformats.org/officeDocument/2006/relationships/image" Target="../media/image12.png"/><Relationship Id="rId9" Type="http://schemas.openxmlformats.org/officeDocument/2006/relationships/image" Target="../media/image24.png"/></Relationships>
</file>

<file path=ppt/slides/_rels/slide9.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2.png"/><Relationship Id="rId4" Type="http://schemas.openxmlformats.org/officeDocument/2006/relationships/image" Target="../media/image1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dirty="0">
              <a:ln>
                <a:solidFill>
                  <a:srgbClr val="004F71"/>
                </a:solidFill>
              </a:ln>
              <a:solidFill>
                <a:schemeClr val="bg1"/>
              </a:solidFill>
              <a:latin typeface="Vafle Light VUT" pitchFamily="50" charset="0"/>
            </a:endParaRPr>
          </a:p>
        </p:txBody>
      </p:sp>
      <p:sp>
        <p:nvSpPr>
          <p:cNvPr id="6" name="Rectangle 5">
            <a:extLst>
              <a:ext uri="{FF2B5EF4-FFF2-40B4-BE49-F238E27FC236}">
                <a16:creationId xmlns:a16="http://schemas.microsoft.com/office/drawing/2014/main" id="{49D52AAE-DD26-4E9F-B9FB-2DEDD00BBE9A}"/>
              </a:ext>
            </a:extLst>
          </p:cNvPr>
          <p:cNvSpPr/>
          <p:nvPr/>
        </p:nvSpPr>
        <p:spPr>
          <a:xfrm>
            <a:off x="4089389" y="2604103"/>
            <a:ext cx="3748172" cy="1088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384557"/>
              </a:solidFill>
            </a:endParaRPr>
          </a:p>
        </p:txBody>
      </p:sp>
      <p:pic>
        <p:nvPicPr>
          <p:cNvPr id="7" name="Graphic 6">
            <a:extLst>
              <a:ext uri="{FF2B5EF4-FFF2-40B4-BE49-F238E27FC236}">
                <a16:creationId xmlns:a16="http://schemas.microsoft.com/office/drawing/2014/main" id="{89674F3E-79FA-40BB-909C-64D3B5F5EF9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7779" y="1739643"/>
            <a:ext cx="1065779" cy="1088153"/>
          </a:xfrm>
          <a:prstGeom prst="rect">
            <a:avLst/>
          </a:prstGeom>
        </p:spPr>
      </p:pic>
      <p:sp>
        <p:nvSpPr>
          <p:cNvPr id="8" name="Rectangle 7">
            <a:extLst>
              <a:ext uri="{FF2B5EF4-FFF2-40B4-BE49-F238E27FC236}">
                <a16:creationId xmlns:a16="http://schemas.microsoft.com/office/drawing/2014/main" id="{9618975B-787A-4E87-A754-2FC78EFE51AB}"/>
              </a:ext>
            </a:extLst>
          </p:cNvPr>
          <p:cNvSpPr/>
          <p:nvPr/>
        </p:nvSpPr>
        <p:spPr>
          <a:xfrm>
            <a:off x="4146323" y="3208930"/>
            <a:ext cx="177954" cy="1269511"/>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63CAF053-2BF0-471B-B613-99D28D78D17F}"/>
              </a:ext>
            </a:extLst>
          </p:cNvPr>
          <p:cNvSpPr/>
          <p:nvPr/>
        </p:nvSpPr>
        <p:spPr>
          <a:xfrm>
            <a:off x="1520074" y="3216990"/>
            <a:ext cx="177954" cy="1269511"/>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74A0F18B-6F02-43B5-A515-C23655699E8C}"/>
              </a:ext>
            </a:extLst>
          </p:cNvPr>
          <p:cNvSpPr/>
          <p:nvPr/>
        </p:nvSpPr>
        <p:spPr>
          <a:xfrm>
            <a:off x="10493972" y="3165271"/>
            <a:ext cx="177954" cy="1321230"/>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930D6D7D-AD97-4FF0-8D0D-35BBEE7A1974}"/>
              </a:ext>
            </a:extLst>
          </p:cNvPr>
          <p:cNvSpPr/>
          <p:nvPr/>
        </p:nvSpPr>
        <p:spPr>
          <a:xfrm>
            <a:off x="7596763" y="3194910"/>
            <a:ext cx="177954" cy="13070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E4C62582-767C-43E0-BF86-71AB1FCC8F38}"/>
              </a:ext>
            </a:extLst>
          </p:cNvPr>
          <p:cNvSpPr/>
          <p:nvPr/>
        </p:nvSpPr>
        <p:spPr>
          <a:xfrm>
            <a:off x="7566627" y="2957401"/>
            <a:ext cx="3136921" cy="2664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AB9E2D20-4AD8-48E3-B7D2-317AAF1D00A6}"/>
              </a:ext>
            </a:extLst>
          </p:cNvPr>
          <p:cNvSpPr/>
          <p:nvPr/>
        </p:nvSpPr>
        <p:spPr>
          <a:xfrm>
            <a:off x="1487799" y="1120740"/>
            <a:ext cx="177954" cy="1855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906D72A9-041B-41C8-8B57-F89504E16134}"/>
              </a:ext>
            </a:extLst>
          </p:cNvPr>
          <p:cNvSpPr/>
          <p:nvPr/>
        </p:nvSpPr>
        <p:spPr>
          <a:xfrm rot="5400000">
            <a:off x="2841723" y="673072"/>
            <a:ext cx="90677" cy="10657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5" name="Graphic 14">
            <a:extLst>
              <a:ext uri="{FF2B5EF4-FFF2-40B4-BE49-F238E27FC236}">
                <a16:creationId xmlns:a16="http://schemas.microsoft.com/office/drawing/2014/main" id="{3FFCCACA-3B7C-43D5-8CB4-6333216B8837}"/>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30611" t="22753" r="1801" b="22684"/>
          <a:stretch/>
        </p:blipFill>
        <p:spPr>
          <a:xfrm>
            <a:off x="1665538" y="2291138"/>
            <a:ext cx="810922" cy="664146"/>
          </a:xfrm>
          <a:prstGeom prst="rect">
            <a:avLst/>
          </a:prstGeom>
        </p:spPr>
      </p:pic>
      <p:sp>
        <p:nvSpPr>
          <p:cNvPr id="16" name="Rectangle 15">
            <a:extLst>
              <a:ext uri="{FF2B5EF4-FFF2-40B4-BE49-F238E27FC236}">
                <a16:creationId xmlns:a16="http://schemas.microsoft.com/office/drawing/2014/main" id="{93287305-EAC0-4030-81E5-D3BD914B6E02}"/>
              </a:ext>
            </a:extLst>
          </p:cNvPr>
          <p:cNvSpPr/>
          <p:nvPr/>
        </p:nvSpPr>
        <p:spPr>
          <a:xfrm>
            <a:off x="4095138" y="2719594"/>
            <a:ext cx="252141" cy="24844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Rectangle 16">
            <a:extLst>
              <a:ext uri="{FF2B5EF4-FFF2-40B4-BE49-F238E27FC236}">
                <a16:creationId xmlns:a16="http://schemas.microsoft.com/office/drawing/2014/main" id="{03AF27B6-1DDF-4CC2-97D5-603496AFB468}"/>
              </a:ext>
            </a:extLst>
          </p:cNvPr>
          <p:cNvSpPr/>
          <p:nvPr/>
        </p:nvSpPr>
        <p:spPr>
          <a:xfrm>
            <a:off x="7670371" y="2714524"/>
            <a:ext cx="159558" cy="22728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Rectangle 17">
            <a:extLst>
              <a:ext uri="{FF2B5EF4-FFF2-40B4-BE49-F238E27FC236}">
                <a16:creationId xmlns:a16="http://schemas.microsoft.com/office/drawing/2014/main" id="{ABFF1427-6597-4F81-966F-52641AEEFF58}"/>
              </a:ext>
            </a:extLst>
          </p:cNvPr>
          <p:cNvSpPr/>
          <p:nvPr/>
        </p:nvSpPr>
        <p:spPr>
          <a:xfrm rot="5400000">
            <a:off x="2855516" y="1030372"/>
            <a:ext cx="52364" cy="211160"/>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EC7D517F-AAD0-453D-A93D-F974FF2114C7}"/>
              </a:ext>
            </a:extLst>
          </p:cNvPr>
          <p:cNvSpPr/>
          <p:nvPr/>
        </p:nvSpPr>
        <p:spPr>
          <a:xfrm>
            <a:off x="7572906" y="2875909"/>
            <a:ext cx="95877" cy="70706"/>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C442AD02-D9DE-47C5-B581-8DD8EBCD09D3}"/>
              </a:ext>
            </a:extLst>
          </p:cNvPr>
          <p:cNvSpPr/>
          <p:nvPr/>
        </p:nvSpPr>
        <p:spPr>
          <a:xfrm rot="5400000">
            <a:off x="2831904" y="-417019"/>
            <a:ext cx="181359" cy="286888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94B26EBD-6939-4D13-9475-F6EC31E8B826}"/>
              </a:ext>
            </a:extLst>
          </p:cNvPr>
          <p:cNvSpPr/>
          <p:nvPr/>
        </p:nvSpPr>
        <p:spPr>
          <a:xfrm>
            <a:off x="4179071" y="1120740"/>
            <a:ext cx="177954" cy="1855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2" name="Straight Connector 21">
            <a:extLst>
              <a:ext uri="{FF2B5EF4-FFF2-40B4-BE49-F238E27FC236}">
                <a16:creationId xmlns:a16="http://schemas.microsoft.com/office/drawing/2014/main" id="{C01A69D3-8E0C-4D6C-866B-BC3A5A8A1037}"/>
              </a:ext>
            </a:extLst>
          </p:cNvPr>
          <p:cNvCxnSpPr>
            <a:cxnSpLocks/>
          </p:cNvCxnSpPr>
          <p:nvPr/>
        </p:nvCxnSpPr>
        <p:spPr>
          <a:xfrm>
            <a:off x="1127125" y="4518925"/>
            <a:ext cx="9926108" cy="16999"/>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E8D7F6C2-2121-4630-9529-DCC7562971CF}"/>
              </a:ext>
            </a:extLst>
          </p:cNvPr>
          <p:cNvGrpSpPr/>
          <p:nvPr/>
        </p:nvGrpSpPr>
        <p:grpSpPr>
          <a:xfrm>
            <a:off x="2499943" y="1860276"/>
            <a:ext cx="1608932" cy="1078327"/>
            <a:chOff x="7605411" y="1669631"/>
            <a:chExt cx="1608932" cy="1078327"/>
          </a:xfrm>
          <a:solidFill>
            <a:schemeClr val="bg1"/>
          </a:solidFill>
        </p:grpSpPr>
        <p:pic>
          <p:nvPicPr>
            <p:cNvPr id="24" name="Graphic 23">
              <a:extLst>
                <a:ext uri="{FF2B5EF4-FFF2-40B4-BE49-F238E27FC236}">
                  <a16:creationId xmlns:a16="http://schemas.microsoft.com/office/drawing/2014/main" id="{F652466F-7475-4CB7-AADF-887E58DC129D}"/>
                </a:ext>
              </a:extLst>
            </p:cNvPr>
            <p:cNvPicPr>
              <a:picLocks noChangeAspect="1"/>
            </p:cNvPicPr>
            <p:nvPr/>
          </p:nvPicPr>
          <p:blipFill>
            <a:blip r:embed="rId2">
              <a:extLst>
                <a:ext uri="{96DAC541-7B7A-43D3-8B79-37D633B846F1}">
                  <asvg:svgBlip xmlns:asvg="http://schemas.microsoft.com/office/drawing/2016/SVG/main" r:embed="rId6"/>
                </a:ext>
              </a:extLst>
            </a:blip>
            <a:stretch>
              <a:fillRect/>
            </a:stretch>
          </p:blipFill>
          <p:spPr>
            <a:xfrm rot="16200000">
              <a:off x="7591056" y="1683987"/>
              <a:ext cx="833176" cy="804466"/>
            </a:xfrm>
            <a:prstGeom prst="rect">
              <a:avLst/>
            </a:prstGeom>
          </p:spPr>
        </p:pic>
        <p:pic>
          <p:nvPicPr>
            <p:cNvPr id="25" name="Graphic 24">
              <a:extLst>
                <a:ext uri="{FF2B5EF4-FFF2-40B4-BE49-F238E27FC236}">
                  <a16:creationId xmlns:a16="http://schemas.microsoft.com/office/drawing/2014/main" id="{E775517B-13C3-44E9-B21A-1C104B4EA506}"/>
                </a:ext>
              </a:extLst>
            </p:cNvPr>
            <p:cNvPicPr>
              <a:picLocks noChangeAspect="1"/>
            </p:cNvPicPr>
            <p:nvPr/>
          </p:nvPicPr>
          <p:blipFill>
            <a:blip r:embed="rId2">
              <a:extLst>
                <a:ext uri="{96DAC541-7B7A-43D3-8B79-37D633B846F1}">
                  <asvg:svgBlip xmlns:asvg="http://schemas.microsoft.com/office/drawing/2016/SVG/main" r:embed="rId6"/>
                </a:ext>
              </a:extLst>
            </a:blip>
            <a:stretch>
              <a:fillRect/>
            </a:stretch>
          </p:blipFill>
          <p:spPr>
            <a:xfrm rot="5400000" flipH="1">
              <a:off x="8395522" y="1683987"/>
              <a:ext cx="833176" cy="804466"/>
            </a:xfrm>
            <a:prstGeom prst="rect">
              <a:avLst/>
            </a:prstGeom>
          </p:spPr>
        </p:pic>
        <p:sp>
          <p:nvSpPr>
            <p:cNvPr id="26" name="Rectangle: Rounded Corners 25">
              <a:extLst>
                <a:ext uri="{FF2B5EF4-FFF2-40B4-BE49-F238E27FC236}">
                  <a16:creationId xmlns:a16="http://schemas.microsoft.com/office/drawing/2014/main" id="{BE15F3EA-FBF7-4C7B-A706-C68C827D74D3}"/>
                </a:ext>
              </a:extLst>
            </p:cNvPr>
            <p:cNvSpPr/>
            <p:nvPr/>
          </p:nvSpPr>
          <p:spPr>
            <a:xfrm>
              <a:off x="8199936" y="1669631"/>
              <a:ext cx="419883" cy="1078327"/>
            </a:xfrm>
            <a:prstGeom prst="round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Rounded Corners 26">
              <a:extLst>
                <a:ext uri="{FF2B5EF4-FFF2-40B4-BE49-F238E27FC236}">
                  <a16:creationId xmlns:a16="http://schemas.microsoft.com/office/drawing/2014/main" id="{5177F854-E2CB-42AB-A120-4F80985CE4DF}"/>
                </a:ext>
              </a:extLst>
            </p:cNvPr>
            <p:cNvSpPr/>
            <p:nvPr/>
          </p:nvSpPr>
          <p:spPr>
            <a:xfrm>
              <a:off x="8070987" y="2570747"/>
              <a:ext cx="677779" cy="177211"/>
            </a:xfrm>
            <a:prstGeom prst="round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28" name="Graphic 27">
            <a:extLst>
              <a:ext uri="{FF2B5EF4-FFF2-40B4-BE49-F238E27FC236}">
                <a16:creationId xmlns:a16="http://schemas.microsoft.com/office/drawing/2014/main" id="{1CF8D6C7-9ECE-4CF5-B5B3-9D3BBD84C69E}"/>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t="50590" r="76897" b="21585"/>
          <a:stretch/>
        </p:blipFill>
        <p:spPr>
          <a:xfrm>
            <a:off x="1905036" y="2331191"/>
            <a:ext cx="342876" cy="417132"/>
          </a:xfrm>
          <a:prstGeom prst="rect">
            <a:avLst/>
          </a:prstGeom>
        </p:spPr>
      </p:pic>
      <p:sp>
        <p:nvSpPr>
          <p:cNvPr id="29" name="Rectangle: Rounded Corners 28">
            <a:extLst>
              <a:ext uri="{FF2B5EF4-FFF2-40B4-BE49-F238E27FC236}">
                <a16:creationId xmlns:a16="http://schemas.microsoft.com/office/drawing/2014/main" id="{762092EA-5D21-4664-90D8-8832443D1A04}"/>
              </a:ext>
            </a:extLst>
          </p:cNvPr>
          <p:cNvSpPr/>
          <p:nvPr/>
        </p:nvSpPr>
        <p:spPr>
          <a:xfrm>
            <a:off x="4843108" y="2479792"/>
            <a:ext cx="614960" cy="108898"/>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Rounded Corners 29">
            <a:extLst>
              <a:ext uri="{FF2B5EF4-FFF2-40B4-BE49-F238E27FC236}">
                <a16:creationId xmlns:a16="http://schemas.microsoft.com/office/drawing/2014/main" id="{DBE35855-4E07-415C-A52C-A09FFC5FA815}"/>
              </a:ext>
            </a:extLst>
          </p:cNvPr>
          <p:cNvSpPr/>
          <p:nvPr/>
        </p:nvSpPr>
        <p:spPr>
          <a:xfrm>
            <a:off x="6562863" y="2479792"/>
            <a:ext cx="614960" cy="10889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1" name="Graphic 30">
            <a:extLst>
              <a:ext uri="{FF2B5EF4-FFF2-40B4-BE49-F238E27FC236}">
                <a16:creationId xmlns:a16="http://schemas.microsoft.com/office/drawing/2014/main" id="{E0EFC17F-8452-4D69-A5F0-973941CBDB6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753593" y="1943572"/>
            <a:ext cx="532559" cy="544076"/>
          </a:xfrm>
          <a:prstGeom prst="rect">
            <a:avLst/>
          </a:prstGeom>
        </p:spPr>
      </p:pic>
      <p:sp>
        <p:nvSpPr>
          <p:cNvPr id="32" name="Rectangle: Rounded Corners 31">
            <a:extLst>
              <a:ext uri="{FF2B5EF4-FFF2-40B4-BE49-F238E27FC236}">
                <a16:creationId xmlns:a16="http://schemas.microsoft.com/office/drawing/2014/main" id="{1725ABE7-231A-452E-8020-9D1E4AFA11CD}"/>
              </a:ext>
            </a:extLst>
          </p:cNvPr>
          <p:cNvSpPr/>
          <p:nvPr/>
        </p:nvSpPr>
        <p:spPr>
          <a:xfrm>
            <a:off x="7997402" y="2831368"/>
            <a:ext cx="2560320" cy="10889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9892D02E-2CCA-45BC-AB20-B916EF417226}"/>
              </a:ext>
            </a:extLst>
          </p:cNvPr>
          <p:cNvSpPr/>
          <p:nvPr/>
        </p:nvSpPr>
        <p:spPr>
          <a:xfrm>
            <a:off x="1490589" y="2957401"/>
            <a:ext cx="2866493" cy="2664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Isosceles Triangle 33">
            <a:extLst>
              <a:ext uri="{FF2B5EF4-FFF2-40B4-BE49-F238E27FC236}">
                <a16:creationId xmlns:a16="http://schemas.microsoft.com/office/drawing/2014/main" id="{0F654CAB-134C-4D6B-8382-53A655CEBEF0}"/>
              </a:ext>
            </a:extLst>
          </p:cNvPr>
          <p:cNvSpPr/>
          <p:nvPr/>
        </p:nvSpPr>
        <p:spPr>
          <a:xfrm>
            <a:off x="1823150" y="1264464"/>
            <a:ext cx="2121539" cy="1685667"/>
          </a:xfrm>
          <a:prstGeom prst="triangle">
            <a:avLst/>
          </a:prstGeom>
          <a:solidFill>
            <a:schemeClr val="bg1">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TextBox 34">
            <a:extLst>
              <a:ext uri="{FF2B5EF4-FFF2-40B4-BE49-F238E27FC236}">
                <a16:creationId xmlns:a16="http://schemas.microsoft.com/office/drawing/2014/main" id="{634B636F-1DCB-4751-9F37-B129BDC72F42}"/>
              </a:ext>
            </a:extLst>
          </p:cNvPr>
          <p:cNvSpPr txBox="1"/>
          <p:nvPr/>
        </p:nvSpPr>
        <p:spPr>
          <a:xfrm>
            <a:off x="4597848" y="1272788"/>
            <a:ext cx="2844048" cy="477054"/>
          </a:xfrm>
          <a:prstGeom prst="rect">
            <a:avLst/>
          </a:prstGeom>
          <a:noFill/>
        </p:spPr>
        <p:txBody>
          <a:bodyPr wrap="none" rtlCol="0">
            <a:spAutoFit/>
          </a:bodyPr>
          <a:lstStyle/>
          <a:p>
            <a:pPr algn="ctr"/>
            <a:r>
              <a:rPr lang="en-GB" sz="2500" b="1" dirty="0">
                <a:solidFill>
                  <a:schemeClr val="bg1"/>
                </a:solidFill>
                <a:latin typeface="Vafle Light VUT" pitchFamily="2" charset="2"/>
              </a:rPr>
              <a:t>INDUSTRY 4.0 CELL</a:t>
            </a:r>
          </a:p>
        </p:txBody>
      </p:sp>
      <p:sp>
        <p:nvSpPr>
          <p:cNvPr id="36" name="TextBox 35">
            <a:extLst>
              <a:ext uri="{FF2B5EF4-FFF2-40B4-BE49-F238E27FC236}">
                <a16:creationId xmlns:a16="http://schemas.microsoft.com/office/drawing/2014/main" id="{621DEC36-DFD8-4605-B14A-6820E2701A8B}"/>
              </a:ext>
            </a:extLst>
          </p:cNvPr>
          <p:cNvSpPr txBox="1"/>
          <p:nvPr/>
        </p:nvSpPr>
        <p:spPr>
          <a:xfrm>
            <a:off x="1450148" y="4931069"/>
            <a:ext cx="9058567" cy="1323439"/>
          </a:xfrm>
          <a:prstGeom prst="rect">
            <a:avLst/>
          </a:prstGeom>
          <a:noFill/>
        </p:spPr>
        <p:txBody>
          <a:bodyPr wrap="square" rtlCol="0">
            <a:spAutoFit/>
          </a:bodyPr>
          <a:lstStyle/>
          <a:p>
            <a:pPr algn="ctr"/>
            <a:r>
              <a:rPr lang="en-GB" sz="4000" b="1" dirty="0">
                <a:solidFill>
                  <a:schemeClr val="bg1"/>
                </a:solidFill>
                <a:latin typeface="Vafle Light VUT" pitchFamily="2" charset="2"/>
              </a:rPr>
              <a:t>INSTITUTE OF AUTOMATION AND COMPUTER SCIENCE</a:t>
            </a:r>
          </a:p>
        </p:txBody>
      </p:sp>
    </p:spTree>
    <p:extLst>
      <p:ext uri="{BB962C8B-B14F-4D97-AF65-F5344CB8AC3E}">
        <p14:creationId xmlns:p14="http://schemas.microsoft.com/office/powerpoint/2010/main" val="2390911356"/>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2800">
                <a:solidFill>
                  <a:schemeClr val="bg1"/>
                </a:solidFill>
                <a:latin typeface="Vafle Light VUT" pitchFamily="2" charset="2"/>
              </a:rPr>
              <a:t>Layout, operace potřebné k vyrobení součástí</a:t>
            </a: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6/21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707886"/>
          </a:xfrm>
          <a:prstGeom prst="rect">
            <a:avLst/>
          </a:prstGeom>
        </p:spPr>
        <p:txBody>
          <a:bodyPr wrap="square" lIns="91440" tIns="45720" rIns="91440" bIns="45720" anchor="t">
            <a:spAutoFit/>
          </a:bodyPr>
          <a:lstStyle/>
          <a:p>
            <a:pPr algn="ctr"/>
            <a:r>
              <a:rPr lang="en-GB" sz="1000">
                <a:solidFill>
                  <a:srgbClr val="C0C9D6"/>
                </a:solidFill>
                <a:latin typeface="Vafle Light VUT"/>
              </a:rPr>
              <a:t>Layout, </a:t>
            </a:r>
            <a:r>
              <a:rPr lang="en-GB" sz="1000" err="1">
                <a:solidFill>
                  <a:srgbClr val="C0C9D6"/>
                </a:solidFill>
                <a:latin typeface="Vafle Light VUT"/>
              </a:rPr>
              <a:t>operace</a:t>
            </a:r>
            <a:r>
              <a:rPr lang="en-GB" sz="1000">
                <a:solidFill>
                  <a:srgbClr val="C0C9D6"/>
                </a:solidFill>
                <a:latin typeface="Vafle Light VUT"/>
              </a:rPr>
              <a:t> </a:t>
            </a:r>
            <a:r>
              <a:rPr lang="en-GB" sz="1000" err="1">
                <a:solidFill>
                  <a:srgbClr val="C0C9D6"/>
                </a:solidFill>
                <a:latin typeface="Vafle Light VUT"/>
              </a:rPr>
              <a:t>potřebné</a:t>
            </a:r>
            <a:r>
              <a:rPr lang="en-GB" sz="1000">
                <a:solidFill>
                  <a:srgbClr val="C0C9D6"/>
                </a:solidFill>
                <a:latin typeface="Vafle Light VUT"/>
              </a:rPr>
              <a:t> k </a:t>
            </a:r>
            <a:r>
              <a:rPr lang="en-GB" sz="1000" err="1">
                <a:solidFill>
                  <a:srgbClr val="C0C9D6"/>
                </a:solidFill>
                <a:latin typeface="Vafle Light VUT"/>
              </a:rPr>
              <a:t>vyrobení</a:t>
            </a:r>
            <a:r>
              <a:rPr lang="en-GB" sz="1000">
                <a:solidFill>
                  <a:srgbClr val="C0C9D6"/>
                </a:solidFill>
                <a:latin typeface="Vafle Light VUT"/>
              </a:rPr>
              <a:t> </a:t>
            </a:r>
            <a:r>
              <a:rPr lang="en-GB" sz="1000" err="1">
                <a:solidFill>
                  <a:srgbClr val="C0C9D6"/>
                </a:solidFill>
                <a:latin typeface="Vafle Light VUT"/>
              </a:rPr>
              <a:t>součástí</a:t>
            </a:r>
          </a:p>
          <a:p>
            <a:pPr algn="ctr"/>
            <a:endParaRPr lang="en-GB" sz="1000">
              <a:solidFill>
                <a:srgbClr val="C0C9D6"/>
              </a:solidFill>
              <a:latin typeface="Vafle Light VUT"/>
            </a:endParaRPr>
          </a:p>
          <a:p>
            <a:pPr algn="ctr"/>
            <a:endParaRPr lang="en-GB" sz="1000">
              <a:solidFill>
                <a:srgbClr val="C0C9D6"/>
              </a:solidFill>
              <a:latin typeface="Vafle Light VUT"/>
            </a:endParaRPr>
          </a:p>
          <a:p>
            <a:pPr algn="ctr"/>
            <a:endParaRPr lang="en-GB" sz="1000">
              <a:solidFill>
                <a:srgbClr val="C0C9D6"/>
              </a:solidFill>
              <a:latin typeface="Vafle Light VUT" pitchFamily="50" charset="0"/>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Vrtání a zahlubování</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10776880" cy="3170099"/>
            <a:chOff x="484204" y="1639689"/>
            <a:chExt cx="10776880" cy="3170099"/>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10478090" cy="3170099"/>
            </a:xfrm>
            <a:prstGeom prst="rect">
              <a:avLst/>
            </a:prstGeom>
          </p:spPr>
          <p:txBody>
            <a:bodyPr wrap="square">
              <a:spAutoFit/>
            </a:bodyPr>
            <a:lstStyle/>
            <a:p>
              <a:r>
                <a:rPr lang="cs-CZ" sz="2000" dirty="0">
                  <a:solidFill>
                    <a:srgbClr val="92A1B8"/>
                  </a:solidFill>
                  <a:latin typeface="Vafle Light VUT" pitchFamily="2" charset="2"/>
                </a:rPr>
                <a:t>Cíl: </a:t>
              </a:r>
            </a:p>
            <a:p>
              <a:pPr marL="800100" lvl="1" indent="-342900">
                <a:buFont typeface="Arial" panose="020B0604020202020204" pitchFamily="34" charset="0"/>
                <a:buChar char="•"/>
              </a:pPr>
              <a:r>
                <a:rPr lang="cs-CZ" sz="2000" dirty="0" err="1">
                  <a:solidFill>
                    <a:srgbClr val="92A1B8"/>
                  </a:solidFill>
                  <a:latin typeface="Vafle Light VUT" pitchFamily="2" charset="2"/>
                </a:rPr>
                <a:t>vyv</a:t>
              </a:r>
              <a:r>
                <a:rPr lang="en-US" sz="2000" dirty="0" err="1">
                  <a:solidFill>
                    <a:srgbClr val="92A1B8"/>
                  </a:solidFill>
                  <a:latin typeface="Vafle Light VUT" pitchFamily="2" charset="2"/>
                </a:rPr>
                <a:t>rtat</a:t>
              </a:r>
              <a:r>
                <a:rPr lang="en-US" sz="2000" dirty="0">
                  <a:solidFill>
                    <a:srgbClr val="92A1B8"/>
                  </a:solidFill>
                  <a:latin typeface="Vafle Light VUT" pitchFamily="2" charset="2"/>
                </a:rPr>
                <a:t> </a:t>
              </a:r>
              <a:r>
                <a:rPr lang="en-US" sz="2000" dirty="0" err="1">
                  <a:solidFill>
                    <a:srgbClr val="92A1B8"/>
                  </a:solidFill>
                  <a:latin typeface="Vafle Light VUT" pitchFamily="2" charset="2"/>
                </a:rPr>
                <a:t>díry</a:t>
              </a:r>
              <a:r>
                <a:rPr lang="en-US" sz="2000" dirty="0">
                  <a:solidFill>
                    <a:srgbClr val="92A1B8"/>
                  </a:solidFill>
                  <a:latin typeface="Vafle Light VUT" pitchFamily="2" charset="2"/>
                </a:rPr>
                <a:t> ⌀5 se </a:t>
              </a:r>
              <a:r>
                <a:rPr lang="en-US" sz="2000" dirty="0" err="1">
                  <a:solidFill>
                    <a:srgbClr val="92A1B8"/>
                  </a:solidFill>
                  <a:latin typeface="Vafle Light VUT" pitchFamily="2" charset="2"/>
                </a:rPr>
                <a:t>zahloubením</a:t>
              </a:r>
              <a:r>
                <a:rPr lang="en-US" sz="2000" dirty="0">
                  <a:solidFill>
                    <a:srgbClr val="92A1B8"/>
                  </a:solidFill>
                  <a:latin typeface="Vafle Light VUT" pitchFamily="2" charset="2"/>
                </a:rPr>
                <a:t> ⌀9,6</a:t>
              </a:r>
              <a:r>
                <a:rPr lang="cs-CZ" sz="2000" dirty="0">
                  <a:solidFill>
                    <a:srgbClr val="92A1B8"/>
                  </a:solidFill>
                  <a:latin typeface="Vafle Light VUT" pitchFamily="2" charset="2"/>
                </a:rPr>
                <a:t>.</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Použité roboty:</a:t>
              </a:r>
            </a:p>
            <a:p>
              <a:pPr marL="800100" lvl="1" indent="-342900">
                <a:buFont typeface="Arial" panose="020B0604020202020204" pitchFamily="34" charset="0"/>
                <a:buChar char="•"/>
              </a:pPr>
              <a:r>
                <a:rPr lang="cs-CZ" sz="2000" dirty="0">
                  <a:solidFill>
                    <a:srgbClr val="92A1B8"/>
                  </a:solidFill>
                  <a:latin typeface="Vafle Light VUT" pitchFamily="2" charset="2"/>
                </a:rPr>
                <a:t>IRB1520ID (2x).</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Použité nástroje:</a:t>
              </a:r>
            </a:p>
            <a:p>
              <a:pPr marL="800100" lvl="1" indent="-342900">
                <a:buFont typeface="Arial" panose="020B0604020202020204" pitchFamily="34" charset="0"/>
                <a:buChar char="•"/>
              </a:pPr>
              <a:r>
                <a:rPr lang="cs-CZ" sz="2000" dirty="0">
                  <a:solidFill>
                    <a:srgbClr val="92A1B8"/>
                  </a:solidFill>
                  <a:latin typeface="Vafle Light VUT" pitchFamily="2" charset="2"/>
                </a:rPr>
                <a:t>robotická vrtačka s vrtákem </a:t>
              </a:r>
              <a:r>
                <a:rPr lang="en-US" sz="2000" dirty="0">
                  <a:solidFill>
                    <a:srgbClr val="92A1B8"/>
                  </a:solidFill>
                  <a:latin typeface="Vafle Light VUT" pitchFamily="2" charset="2"/>
                </a:rPr>
                <a:t>⌀5</a:t>
              </a:r>
              <a:r>
                <a:rPr lang="cs-CZ" sz="2000" dirty="0">
                  <a:solidFill>
                    <a:srgbClr val="92A1B8"/>
                  </a:solidFill>
                  <a:latin typeface="Vafle Light VUT" pitchFamily="2" charset="2"/>
                </a:rPr>
                <a:t> (vrtání),</a:t>
              </a:r>
            </a:p>
            <a:p>
              <a:pPr marL="800100" lvl="1" indent="-342900">
                <a:buFont typeface="Arial" panose="020B0604020202020204" pitchFamily="34" charset="0"/>
                <a:buChar char="•"/>
              </a:pPr>
              <a:r>
                <a:rPr lang="cs-CZ" sz="2000" dirty="0">
                  <a:solidFill>
                    <a:srgbClr val="92A1B8"/>
                  </a:solidFill>
                  <a:latin typeface="Vafle Light VUT" pitchFamily="2" charset="2"/>
                </a:rPr>
                <a:t>robotická vrtačka s vrtákem </a:t>
              </a:r>
              <a:r>
                <a:rPr lang="en-US" sz="2000" dirty="0">
                  <a:solidFill>
                    <a:srgbClr val="92A1B8"/>
                  </a:solidFill>
                  <a:latin typeface="Vafle Light VUT" pitchFamily="2" charset="2"/>
                </a:rPr>
                <a:t>⌀</a:t>
              </a:r>
              <a:r>
                <a:rPr lang="cs-CZ" sz="2000" dirty="0">
                  <a:solidFill>
                    <a:srgbClr val="92A1B8"/>
                  </a:solidFill>
                  <a:latin typeface="Vafle Light VUT" pitchFamily="2" charset="2"/>
                </a:rPr>
                <a:t>10 (zahloubení).</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
        <p:nvSpPr>
          <p:cNvPr id="2" name="Circle: Hollow 7">
            <a:extLst>
              <a:ext uri="{FF2B5EF4-FFF2-40B4-BE49-F238E27FC236}">
                <a16:creationId xmlns:a16="http://schemas.microsoft.com/office/drawing/2014/main" id="{6B0B68E3-90BD-DF79-CC92-BB473F487705}"/>
              </a:ext>
            </a:extLst>
          </p:cNvPr>
          <p:cNvSpPr/>
          <p:nvPr/>
        </p:nvSpPr>
        <p:spPr>
          <a:xfrm>
            <a:off x="490454" y="2643417"/>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 name="Circle: Hollow 7">
            <a:extLst>
              <a:ext uri="{FF2B5EF4-FFF2-40B4-BE49-F238E27FC236}">
                <a16:creationId xmlns:a16="http://schemas.microsoft.com/office/drawing/2014/main" id="{480B5BAE-F58A-8389-32BE-356356E7E427}"/>
              </a:ext>
            </a:extLst>
          </p:cNvPr>
          <p:cNvSpPr/>
          <p:nvPr/>
        </p:nvSpPr>
        <p:spPr>
          <a:xfrm>
            <a:off x="489395" y="3504624"/>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pic>
        <p:nvPicPr>
          <p:cNvPr id="10" name="Obrázek 9" descr="Obsah obrázku kovové předměty&#10;&#10;Popis byl vytvořen automaticky">
            <a:extLst>
              <a:ext uri="{FF2B5EF4-FFF2-40B4-BE49-F238E27FC236}">
                <a16:creationId xmlns:a16="http://schemas.microsoft.com/office/drawing/2014/main" id="{272F53A8-17AF-5DE2-B3BA-EC9062BBA264}"/>
              </a:ext>
            </a:extLst>
          </p:cNvPr>
          <p:cNvPicPr>
            <a:picLocks noChangeAspect="1"/>
          </p:cNvPicPr>
          <p:nvPr/>
        </p:nvPicPr>
        <p:blipFill rotWithShape="1">
          <a:blip r:embed="rId8">
            <a:extLst>
              <a:ext uri="{28A0092B-C50C-407E-A947-70E740481C1C}">
                <a14:useLocalDpi xmlns:a14="http://schemas.microsoft.com/office/drawing/2010/main" val="0"/>
              </a:ext>
            </a:extLst>
          </a:blip>
          <a:srcRect l="28232" t="13287" r="28000" b="4385"/>
          <a:stretch/>
        </p:blipFill>
        <p:spPr>
          <a:xfrm>
            <a:off x="7226958" y="1213660"/>
            <a:ext cx="4040376" cy="3881428"/>
          </a:xfrm>
          <a:prstGeom prst="rect">
            <a:avLst/>
          </a:prstGeom>
        </p:spPr>
      </p:pic>
      <p:sp>
        <p:nvSpPr>
          <p:cNvPr id="11" name="Ovál 10">
            <a:extLst>
              <a:ext uri="{FF2B5EF4-FFF2-40B4-BE49-F238E27FC236}">
                <a16:creationId xmlns:a16="http://schemas.microsoft.com/office/drawing/2014/main" id="{9BACE1B1-7D50-CD83-0E37-53446B96E671}"/>
              </a:ext>
            </a:extLst>
          </p:cNvPr>
          <p:cNvSpPr/>
          <p:nvPr/>
        </p:nvSpPr>
        <p:spPr>
          <a:xfrm>
            <a:off x="7679055" y="3956760"/>
            <a:ext cx="200025" cy="9906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12" name="Ovál 11">
            <a:extLst>
              <a:ext uri="{FF2B5EF4-FFF2-40B4-BE49-F238E27FC236}">
                <a16:creationId xmlns:a16="http://schemas.microsoft.com/office/drawing/2014/main" id="{6E588482-0309-9DEC-B1E8-383698FFAF69}"/>
              </a:ext>
            </a:extLst>
          </p:cNvPr>
          <p:cNvSpPr/>
          <p:nvPr/>
        </p:nvSpPr>
        <p:spPr>
          <a:xfrm>
            <a:off x="8738235" y="4575277"/>
            <a:ext cx="200025" cy="9906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sp>
        <p:nvSpPr>
          <p:cNvPr id="13" name="Ovál 12">
            <a:extLst>
              <a:ext uri="{FF2B5EF4-FFF2-40B4-BE49-F238E27FC236}">
                <a16:creationId xmlns:a16="http://schemas.microsoft.com/office/drawing/2014/main" id="{DB68E3D9-2C76-783C-9A9B-C2641A43BDCA}"/>
              </a:ext>
            </a:extLst>
          </p:cNvPr>
          <p:cNvSpPr/>
          <p:nvPr/>
        </p:nvSpPr>
        <p:spPr>
          <a:xfrm>
            <a:off x="10578568" y="3510972"/>
            <a:ext cx="200025" cy="9906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cs-CZ"/>
          </a:p>
        </p:txBody>
      </p:sp>
      <p:cxnSp>
        <p:nvCxnSpPr>
          <p:cNvPr id="15" name="Přímá spojnice se šipkou 14">
            <a:extLst>
              <a:ext uri="{FF2B5EF4-FFF2-40B4-BE49-F238E27FC236}">
                <a16:creationId xmlns:a16="http://schemas.microsoft.com/office/drawing/2014/main" id="{50507C9B-7241-F3BB-0951-654B1BE18FE6}"/>
              </a:ext>
            </a:extLst>
          </p:cNvPr>
          <p:cNvCxnSpPr>
            <a:cxnSpLocks/>
          </p:cNvCxnSpPr>
          <p:nvPr/>
        </p:nvCxnSpPr>
        <p:spPr>
          <a:xfrm>
            <a:off x="7779067" y="3381450"/>
            <a:ext cx="0" cy="470565"/>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Přímá spojnice se šipkou 15">
            <a:extLst>
              <a:ext uri="{FF2B5EF4-FFF2-40B4-BE49-F238E27FC236}">
                <a16:creationId xmlns:a16="http://schemas.microsoft.com/office/drawing/2014/main" id="{4700615C-2D86-11F3-9669-CE31CAC3CCE2}"/>
              </a:ext>
            </a:extLst>
          </p:cNvPr>
          <p:cNvCxnSpPr>
            <a:cxnSpLocks/>
          </p:cNvCxnSpPr>
          <p:nvPr/>
        </p:nvCxnSpPr>
        <p:spPr>
          <a:xfrm>
            <a:off x="8851582" y="3983430"/>
            <a:ext cx="0" cy="470565"/>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Přímá spojnice se šipkou 16">
            <a:extLst>
              <a:ext uri="{FF2B5EF4-FFF2-40B4-BE49-F238E27FC236}">
                <a16:creationId xmlns:a16="http://schemas.microsoft.com/office/drawing/2014/main" id="{AB689903-937F-7E1E-8A13-D0C37B92FB33}"/>
              </a:ext>
            </a:extLst>
          </p:cNvPr>
          <p:cNvCxnSpPr>
            <a:cxnSpLocks/>
          </p:cNvCxnSpPr>
          <p:nvPr/>
        </p:nvCxnSpPr>
        <p:spPr>
          <a:xfrm>
            <a:off x="10678580" y="2935680"/>
            <a:ext cx="0" cy="470565"/>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78920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7/21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a:t>
            </a:r>
            <a:r>
              <a:rPr lang="en-GB" sz="1000" err="1">
                <a:solidFill>
                  <a:srgbClr val="C0C9D6"/>
                </a:solidFill>
                <a:latin typeface="Vafle Light VUT" pitchFamily="2" charset="2"/>
              </a:rPr>
              <a:t>součástí</a:t>
            </a:r>
            <a:endParaRPr lang="en-GB" sz="1000">
              <a:solidFill>
                <a:srgbClr val="C0C9D6"/>
              </a:solidFill>
              <a:latin typeface="Vafle Light VUT" pitchFamily="2" charset="2"/>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789245" y="1639689"/>
            <a:ext cx="5535356" cy="2246769"/>
          </a:xfrm>
          <a:prstGeom prst="rect">
            <a:avLst/>
          </a:prstGeom>
        </p:spPr>
        <p:txBody>
          <a:bodyPr wrap="square">
            <a:spAutoFit/>
          </a:bodyPr>
          <a:lstStyle/>
          <a:p>
            <a:r>
              <a:rPr lang="cs-CZ" sz="2000" dirty="0">
                <a:solidFill>
                  <a:srgbClr val="92A1B8"/>
                </a:solidFill>
                <a:latin typeface="Vafle Light VUT" pitchFamily="2" charset="2"/>
              </a:rPr>
              <a:t>Byla navržena robotická buňka se </a:t>
            </a:r>
          </a:p>
          <a:p>
            <a:r>
              <a:rPr lang="cs-CZ" sz="2000" dirty="0">
                <a:solidFill>
                  <a:srgbClr val="92A1B8"/>
                </a:solidFill>
                <a:latin typeface="Vafle Light VUT" pitchFamily="2" charset="2"/>
              </a:rPr>
              <a:t>dvěma roboty pro manipulaci s díly, dále trojicí robotů pro technologické operace, stolem pro umístění dílčích polotovarů (základna a profil) ke zpracování a dvěma stoly s upínací technologií pro technologické operace.</a:t>
            </a:r>
            <a:endParaRPr lang="en-US"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8"/>
          <a:srcRect t="611" b="-1282"/>
          <a:stretch/>
        </p:blipFill>
        <p:spPr>
          <a:xfrm>
            <a:off x="6579312" y="741652"/>
            <a:ext cx="5338992" cy="5399485"/>
          </a:xfrm>
          <a:prstGeom prst="rect">
            <a:avLst/>
          </a:prstGeom>
        </p:spPr>
      </p:pic>
    </p:spTree>
    <p:extLst>
      <p:ext uri="{BB962C8B-B14F-4D97-AF65-F5344CB8AC3E}">
        <p14:creationId xmlns:p14="http://schemas.microsoft.com/office/powerpoint/2010/main" val="35659103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8/21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6" name="Rectangle 5">
            <a:extLst>
              <a:ext uri="{FF2B5EF4-FFF2-40B4-BE49-F238E27FC236}">
                <a16:creationId xmlns:a16="http://schemas.microsoft.com/office/drawing/2014/main" id="{8823AC16-866E-ABEC-C438-B17E8DD4E38C}"/>
              </a:ext>
            </a:extLst>
          </p:cNvPr>
          <p:cNvSpPr/>
          <p:nvPr/>
        </p:nvSpPr>
        <p:spPr>
          <a:xfrm>
            <a:off x="636644" y="1667121"/>
            <a:ext cx="5857989" cy="4093428"/>
          </a:xfrm>
          <a:prstGeom prst="rect">
            <a:avLst/>
          </a:prstGeom>
        </p:spPr>
        <p:txBody>
          <a:bodyPr wrap="square">
            <a:spAutoFit/>
          </a:bodyPr>
          <a:lstStyle/>
          <a:p>
            <a:r>
              <a:rPr lang="cs-CZ" sz="2000" dirty="0">
                <a:solidFill>
                  <a:srgbClr val="92A1B8"/>
                </a:solidFill>
                <a:latin typeface="Vafle Light VUT" pitchFamily="2" charset="2"/>
              </a:rPr>
              <a:t>R01M01: Robot pro manipulaci se základnou ze stolu T01 do stolu T02</a:t>
            </a:r>
          </a:p>
          <a:p>
            <a:r>
              <a:rPr lang="cs-CZ" sz="2000" dirty="0">
                <a:solidFill>
                  <a:srgbClr val="92A1B8"/>
                </a:solidFill>
                <a:latin typeface="Vafle Light VUT" pitchFamily="2" charset="2"/>
              </a:rPr>
              <a:t>R02M02+M03: Robot pro manipulaci s profilem ze stolu T01 do stolu T02 </a:t>
            </a:r>
          </a:p>
          <a:p>
            <a:r>
              <a:rPr lang="cs-CZ" sz="2000" dirty="0">
                <a:solidFill>
                  <a:srgbClr val="92A1B8"/>
                </a:solidFill>
                <a:latin typeface="Vafle Light VUT" pitchFamily="2" charset="2"/>
              </a:rPr>
              <a:t>R03W01: Robot pro svaření dílů</a:t>
            </a:r>
          </a:p>
          <a:p>
            <a:r>
              <a:rPr lang="cs-CZ" sz="2000" dirty="0">
                <a:solidFill>
                  <a:srgbClr val="92A1B8"/>
                </a:solidFill>
                <a:latin typeface="Vafle Light VUT" pitchFamily="2" charset="2"/>
              </a:rPr>
              <a:t>R04D01: Robot pro vyvrtání děr</a:t>
            </a:r>
          </a:p>
          <a:p>
            <a:r>
              <a:rPr lang="cs-CZ" sz="2000" dirty="0">
                <a:solidFill>
                  <a:srgbClr val="92A1B8"/>
                </a:solidFill>
                <a:latin typeface="Vafle Light VUT" pitchFamily="2" charset="2"/>
              </a:rPr>
              <a:t>R05D02: Robot pro zahloubení děr</a:t>
            </a:r>
          </a:p>
          <a:p>
            <a:r>
              <a:rPr lang="cs-CZ" sz="2000" dirty="0">
                <a:solidFill>
                  <a:srgbClr val="92A1B8"/>
                </a:solidFill>
                <a:latin typeface="Vafle Light VUT" pitchFamily="2" charset="2"/>
              </a:rPr>
              <a:t>T01: Stůl pro umístění dílčích polotovarů</a:t>
            </a:r>
          </a:p>
          <a:p>
            <a:r>
              <a:rPr lang="cs-CZ" sz="2000" dirty="0">
                <a:solidFill>
                  <a:srgbClr val="92A1B8"/>
                </a:solidFill>
                <a:latin typeface="Vafle Light VUT" pitchFamily="2" charset="2"/>
              </a:rPr>
              <a:t>T02: Stůl s upnutím pro svařování</a:t>
            </a:r>
          </a:p>
          <a:p>
            <a:r>
              <a:rPr lang="cs-CZ" sz="2000" dirty="0">
                <a:solidFill>
                  <a:srgbClr val="92A1B8"/>
                </a:solidFill>
                <a:latin typeface="Vafle Light VUT" pitchFamily="2" charset="2"/>
              </a:rPr>
              <a:t>T03: Stůl s upnutím pro vyvrtání a zahloubení děr</a:t>
            </a:r>
          </a:p>
          <a:p>
            <a:r>
              <a:rPr lang="cs-CZ" sz="2000" dirty="0">
                <a:solidFill>
                  <a:srgbClr val="92A1B8"/>
                </a:solidFill>
                <a:latin typeface="Vafle Light VUT" pitchFamily="2" charset="2"/>
              </a:rPr>
              <a:t>RS01: </a:t>
            </a:r>
            <a:r>
              <a:rPr lang="cs-CZ" sz="2000" dirty="0" err="1">
                <a:solidFill>
                  <a:srgbClr val="92A1B8"/>
                </a:solidFill>
                <a:latin typeface="Vafle Light VUT" pitchFamily="2" charset="2"/>
              </a:rPr>
              <a:t>Controller</a:t>
            </a:r>
            <a:r>
              <a:rPr lang="cs-CZ" sz="2000" dirty="0">
                <a:solidFill>
                  <a:srgbClr val="92A1B8"/>
                </a:solidFill>
                <a:latin typeface="Vafle Light VUT" pitchFamily="2" charset="2"/>
              </a:rPr>
              <a:t> pro R01 a R02</a:t>
            </a:r>
          </a:p>
          <a:p>
            <a:r>
              <a:rPr lang="cs-CZ" sz="2000" dirty="0">
                <a:solidFill>
                  <a:srgbClr val="92A1B8"/>
                </a:solidFill>
                <a:latin typeface="Vafle Light VUT" pitchFamily="2" charset="2"/>
              </a:rPr>
              <a:t>RS03: </a:t>
            </a:r>
            <a:r>
              <a:rPr lang="cs-CZ" sz="2000" dirty="0" err="1">
                <a:solidFill>
                  <a:srgbClr val="92A1B8"/>
                </a:solidFill>
                <a:latin typeface="Vafle Light VUT" pitchFamily="2" charset="2"/>
              </a:rPr>
              <a:t>Controller</a:t>
            </a:r>
            <a:r>
              <a:rPr lang="cs-CZ" sz="2000" dirty="0">
                <a:solidFill>
                  <a:srgbClr val="92A1B8"/>
                </a:solidFill>
                <a:latin typeface="Vafle Light VUT" pitchFamily="2" charset="2"/>
              </a:rPr>
              <a:t> pro R03</a:t>
            </a:r>
          </a:p>
          <a:p>
            <a:r>
              <a:rPr lang="cs-CZ" sz="2000" dirty="0">
                <a:solidFill>
                  <a:srgbClr val="92A1B8"/>
                </a:solidFill>
                <a:latin typeface="Vafle Light VUT" pitchFamily="2" charset="2"/>
              </a:rPr>
              <a:t>RS04: </a:t>
            </a:r>
            <a:r>
              <a:rPr lang="cs-CZ" sz="2000" dirty="0" err="1">
                <a:solidFill>
                  <a:srgbClr val="92A1B8"/>
                </a:solidFill>
                <a:latin typeface="Vafle Light VUT" pitchFamily="2" charset="2"/>
              </a:rPr>
              <a:t>Controller</a:t>
            </a:r>
            <a:r>
              <a:rPr lang="cs-CZ" sz="2000" dirty="0">
                <a:solidFill>
                  <a:srgbClr val="92A1B8"/>
                </a:solidFill>
                <a:latin typeface="Vafle Light VUT" pitchFamily="2" charset="2"/>
              </a:rPr>
              <a:t> pro R04 a R05</a:t>
            </a:r>
            <a:endParaRPr lang="en-US" sz="2000" dirty="0">
              <a:solidFill>
                <a:srgbClr val="92A1B8"/>
              </a:solidFill>
              <a:latin typeface="Vafle Light VUT" pitchFamily="2" charset="2"/>
            </a:endParaRPr>
          </a:p>
        </p:txBody>
      </p:sp>
      <p:pic>
        <p:nvPicPr>
          <p:cNvPr id="3" name="Obrázek 2">
            <a:extLst>
              <a:ext uri="{FF2B5EF4-FFF2-40B4-BE49-F238E27FC236}">
                <a16:creationId xmlns:a16="http://schemas.microsoft.com/office/drawing/2014/main" id="{42087F0D-2E8E-08FB-56F0-CF4419D63987}"/>
              </a:ext>
            </a:extLst>
          </p:cNvPr>
          <p:cNvPicPr>
            <a:picLocks noChangeAspect="1"/>
          </p:cNvPicPr>
          <p:nvPr/>
        </p:nvPicPr>
        <p:blipFill rotWithShape="1">
          <a:blip r:embed="rId8"/>
          <a:srcRect l="3913" t="152" b="496"/>
          <a:stretch/>
        </p:blipFill>
        <p:spPr>
          <a:xfrm>
            <a:off x="6861710" y="787616"/>
            <a:ext cx="5133975" cy="5332736"/>
          </a:xfrm>
          <a:prstGeom prst="rect">
            <a:avLst/>
          </a:prstGeom>
        </p:spPr>
      </p:pic>
      <p:sp>
        <p:nvSpPr>
          <p:cNvPr id="10" name="TextBox 3">
            <a:extLst>
              <a:ext uri="{FF2B5EF4-FFF2-40B4-BE49-F238E27FC236}">
                <a16:creationId xmlns:a16="http://schemas.microsoft.com/office/drawing/2014/main" id="{6A1C6134-6112-1816-BCCE-87357A2854E9}"/>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Obsah buňky</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5134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9/21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39357"/>
            <a:ext cx="5888230" cy="2246769"/>
          </a:xfrm>
          <a:prstGeom prst="rect">
            <a:avLst/>
          </a:prstGeom>
        </p:spPr>
        <p:txBody>
          <a:bodyPr wrap="square">
            <a:spAutoFit/>
          </a:bodyPr>
          <a:lstStyle/>
          <a:p>
            <a:r>
              <a:rPr lang="cs-CZ" sz="2000" dirty="0">
                <a:solidFill>
                  <a:srgbClr val="92A1B8"/>
                </a:solidFill>
                <a:latin typeface="Vafle Light VUT" pitchFamily="2" charset="2"/>
              </a:rPr>
              <a:t>M01: Manipulace se základnou z T01 do T02 </a:t>
            </a:r>
          </a:p>
          <a:p>
            <a:r>
              <a:rPr lang="cs-CZ" sz="2000" dirty="0">
                <a:solidFill>
                  <a:srgbClr val="92A1B8"/>
                </a:solidFill>
                <a:latin typeface="Vafle Light VUT" pitchFamily="2" charset="2"/>
              </a:rPr>
              <a:t>M02: Manipulace s profilem z T01 do T02 </a:t>
            </a:r>
          </a:p>
          <a:p>
            <a:r>
              <a:rPr lang="cs-CZ" sz="2000" dirty="0">
                <a:solidFill>
                  <a:srgbClr val="92A1B8"/>
                </a:solidFill>
                <a:latin typeface="Vafle Light VUT" pitchFamily="2" charset="2"/>
              </a:rPr>
              <a:t>W01: Svařování</a:t>
            </a:r>
          </a:p>
          <a:p>
            <a:r>
              <a:rPr lang="cs-CZ" sz="2000" dirty="0">
                <a:solidFill>
                  <a:srgbClr val="92A1B8"/>
                </a:solidFill>
                <a:latin typeface="Vafle Light VUT" pitchFamily="2" charset="2"/>
              </a:rPr>
              <a:t>M03: Manipulace se svařeným dílem z T02 do T03</a:t>
            </a:r>
          </a:p>
          <a:p>
            <a:r>
              <a:rPr lang="cs-CZ" sz="2000" dirty="0">
                <a:solidFill>
                  <a:srgbClr val="92A1B8"/>
                </a:solidFill>
                <a:latin typeface="Vafle Light VUT" pitchFamily="2" charset="2"/>
              </a:rPr>
              <a:t>D01: Vyvrtání děr</a:t>
            </a:r>
          </a:p>
          <a:p>
            <a:r>
              <a:rPr lang="cs-CZ" sz="2000" dirty="0">
                <a:solidFill>
                  <a:srgbClr val="92A1B8"/>
                </a:solidFill>
                <a:latin typeface="Vafle Light VUT" pitchFamily="2" charset="2"/>
              </a:rPr>
              <a:t>D02: Zahloubení děr</a:t>
            </a:r>
            <a:endParaRPr lang="en-US"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grpSp>
        <p:nvGrpSpPr>
          <p:cNvPr id="16" name="Skupina 15">
            <a:extLst>
              <a:ext uri="{FF2B5EF4-FFF2-40B4-BE49-F238E27FC236}">
                <a16:creationId xmlns:a16="http://schemas.microsoft.com/office/drawing/2014/main" id="{663E1926-9D00-DB08-6FD4-9FA865466EC0}"/>
              </a:ext>
            </a:extLst>
          </p:cNvPr>
          <p:cNvGrpSpPr/>
          <p:nvPr/>
        </p:nvGrpSpPr>
        <p:grpSpPr>
          <a:xfrm>
            <a:off x="5971965" y="852592"/>
            <a:ext cx="6145094" cy="5152815"/>
            <a:chOff x="5227757" y="838410"/>
            <a:chExt cx="6145094" cy="5152815"/>
          </a:xfrm>
        </p:grpSpPr>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8"/>
            <a:srcRect l="9680" t="19460" r="17079" b="19405"/>
            <a:stretch/>
          </p:blipFill>
          <p:spPr>
            <a:xfrm>
              <a:off x="5227757" y="838410"/>
              <a:ext cx="6145094" cy="5152815"/>
            </a:xfrm>
            <a:prstGeom prst="rect">
              <a:avLst/>
            </a:prstGeom>
          </p:spPr>
        </p:pic>
        <p:sp>
          <p:nvSpPr>
            <p:cNvPr id="3" name="Šipka: doprava 2">
              <a:extLst>
                <a:ext uri="{FF2B5EF4-FFF2-40B4-BE49-F238E27FC236}">
                  <a16:creationId xmlns:a16="http://schemas.microsoft.com/office/drawing/2014/main" id="{693832FD-2566-987F-5260-20D644F61777}"/>
                </a:ext>
              </a:extLst>
            </p:cNvPr>
            <p:cNvSpPr/>
            <p:nvPr/>
          </p:nvSpPr>
          <p:spPr>
            <a:xfrm rot="16699577">
              <a:off x="8509034" y="4413873"/>
              <a:ext cx="1378950" cy="512322"/>
            </a:xfrm>
            <a:prstGeom prst="rightArrow">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chemeClr val="tx1"/>
                  </a:solidFill>
                </a:rPr>
                <a:t>M02</a:t>
              </a:r>
            </a:p>
          </p:txBody>
        </p:sp>
        <p:sp>
          <p:nvSpPr>
            <p:cNvPr id="10" name="Obdélník 9">
              <a:extLst>
                <a:ext uri="{FF2B5EF4-FFF2-40B4-BE49-F238E27FC236}">
                  <a16:creationId xmlns:a16="http://schemas.microsoft.com/office/drawing/2014/main" id="{B32F6FBD-6894-0CE5-A9E7-00078290A9DD}"/>
                </a:ext>
              </a:extLst>
            </p:cNvPr>
            <p:cNvSpPr/>
            <p:nvPr/>
          </p:nvSpPr>
          <p:spPr>
            <a:xfrm>
              <a:off x="9820363" y="3398451"/>
              <a:ext cx="692452" cy="558559"/>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chemeClr val="tx1"/>
                  </a:solidFill>
                </a:rPr>
                <a:t>W01</a:t>
              </a:r>
            </a:p>
          </p:txBody>
        </p:sp>
        <p:sp>
          <p:nvSpPr>
            <p:cNvPr id="11" name="Obdélník 10">
              <a:extLst>
                <a:ext uri="{FF2B5EF4-FFF2-40B4-BE49-F238E27FC236}">
                  <a16:creationId xmlns:a16="http://schemas.microsoft.com/office/drawing/2014/main" id="{823FC220-8FB7-E07E-4B16-EDAB7252459D}"/>
                </a:ext>
              </a:extLst>
            </p:cNvPr>
            <p:cNvSpPr/>
            <p:nvPr/>
          </p:nvSpPr>
          <p:spPr>
            <a:xfrm rot="19118645">
              <a:off x="7990120" y="3187379"/>
              <a:ext cx="640454" cy="558559"/>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t>D01</a:t>
              </a:r>
            </a:p>
          </p:txBody>
        </p:sp>
        <p:sp>
          <p:nvSpPr>
            <p:cNvPr id="12" name="Obdélník 11">
              <a:extLst>
                <a:ext uri="{FF2B5EF4-FFF2-40B4-BE49-F238E27FC236}">
                  <a16:creationId xmlns:a16="http://schemas.microsoft.com/office/drawing/2014/main" id="{DAA30503-9123-F432-0F0B-65F41F6CD3EA}"/>
                </a:ext>
              </a:extLst>
            </p:cNvPr>
            <p:cNvSpPr/>
            <p:nvPr/>
          </p:nvSpPr>
          <p:spPr>
            <a:xfrm>
              <a:off x="7337136" y="3677730"/>
              <a:ext cx="706608" cy="558559"/>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t>D02</a:t>
              </a:r>
            </a:p>
          </p:txBody>
        </p:sp>
        <p:sp>
          <p:nvSpPr>
            <p:cNvPr id="14" name="Šipka: doleva 13">
              <a:extLst>
                <a:ext uri="{FF2B5EF4-FFF2-40B4-BE49-F238E27FC236}">
                  <a16:creationId xmlns:a16="http://schemas.microsoft.com/office/drawing/2014/main" id="{682497F4-7505-68ED-0CC6-C2BAA2291745}"/>
                </a:ext>
              </a:extLst>
            </p:cNvPr>
            <p:cNvSpPr/>
            <p:nvPr/>
          </p:nvSpPr>
          <p:spPr>
            <a:xfrm>
              <a:off x="8372322" y="3598552"/>
              <a:ext cx="1193325" cy="519722"/>
            </a:xfrm>
            <a:prstGeom prst="lef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chemeClr val="tx1"/>
                  </a:solidFill>
                </a:rPr>
                <a:t>M03</a:t>
              </a:r>
            </a:p>
          </p:txBody>
        </p:sp>
        <p:sp>
          <p:nvSpPr>
            <p:cNvPr id="15" name="Šipka: doleva 14">
              <a:extLst>
                <a:ext uri="{FF2B5EF4-FFF2-40B4-BE49-F238E27FC236}">
                  <a16:creationId xmlns:a16="http://schemas.microsoft.com/office/drawing/2014/main" id="{9F246A30-B50B-ED5C-EC6D-E2BBD47DDADC}"/>
                </a:ext>
              </a:extLst>
            </p:cNvPr>
            <p:cNvSpPr/>
            <p:nvPr/>
          </p:nvSpPr>
          <p:spPr>
            <a:xfrm rot="3953302">
              <a:off x="9242595" y="4406606"/>
              <a:ext cx="1471682" cy="512244"/>
            </a:xfrm>
            <a:prstGeom prst="leftArrow">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chemeClr val="tx1"/>
                  </a:solidFill>
                </a:rPr>
                <a:t>M01</a:t>
              </a:r>
            </a:p>
          </p:txBody>
        </p:sp>
      </p:grpSp>
    </p:spTree>
    <p:extLst>
      <p:ext uri="{BB962C8B-B14F-4D97-AF65-F5344CB8AC3E}">
        <p14:creationId xmlns:p14="http://schemas.microsoft.com/office/powerpoint/2010/main" val="4593709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a:t>
            </a:r>
            <a:r>
              <a:rPr lang="en-GB" sz="2800" err="1">
                <a:solidFill>
                  <a:schemeClr val="bg1"/>
                </a:solidFill>
                <a:latin typeface="Vafle Light VUT" pitchFamily="2" charset="2"/>
              </a:rPr>
              <a:t>operace</a:t>
            </a:r>
            <a:r>
              <a:rPr lang="en-GB" sz="2800">
                <a:solidFill>
                  <a:schemeClr val="bg1"/>
                </a:solidFill>
                <a:latin typeface="Vafle Light VUT" pitchFamily="2" charset="2"/>
              </a:rPr>
              <a:t> </a:t>
            </a:r>
            <a:r>
              <a:rPr lang="en-GB" sz="2800" err="1">
                <a:solidFill>
                  <a:schemeClr val="bg1"/>
                </a:solidFill>
                <a:latin typeface="Vafle Light VUT" pitchFamily="2" charset="2"/>
              </a:rPr>
              <a:t>potřebné</a:t>
            </a:r>
            <a:r>
              <a:rPr lang="en-GB" sz="2800">
                <a:solidFill>
                  <a:schemeClr val="bg1"/>
                </a:solidFill>
                <a:latin typeface="Vafle Light VUT" pitchFamily="2" charset="2"/>
              </a:rPr>
              <a:t> k </a:t>
            </a:r>
            <a:r>
              <a:rPr lang="en-GB" sz="2800" err="1">
                <a:solidFill>
                  <a:schemeClr val="bg1"/>
                </a:solidFill>
                <a:latin typeface="Vafle Light VUT" pitchFamily="2" charset="2"/>
              </a:rPr>
              <a:t>vyrobení</a:t>
            </a:r>
            <a:r>
              <a:rPr lang="en-GB" sz="2800">
                <a:solidFill>
                  <a:schemeClr val="bg1"/>
                </a:solidFill>
                <a:latin typeface="Vafle Light VUT" pitchFamily="2" charset="2"/>
              </a:rPr>
              <a:t> </a:t>
            </a:r>
            <a:r>
              <a:rPr lang="en-GB" sz="2800" err="1">
                <a:solidFill>
                  <a:schemeClr val="bg1"/>
                </a:solidFill>
                <a:latin typeface="Vafle Light VUT" pitchFamily="2" charset="2"/>
              </a:rPr>
              <a:t>součástí</a:t>
            </a:r>
            <a:endParaRPr lang="en-GB" sz="280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10/21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39357"/>
            <a:ext cx="5888230" cy="1323439"/>
          </a:xfrm>
          <a:prstGeom prst="rect">
            <a:avLst/>
          </a:prstGeom>
        </p:spPr>
        <p:txBody>
          <a:bodyPr wrap="square">
            <a:spAutoFit/>
          </a:bodyPr>
          <a:lstStyle/>
          <a:p>
            <a:r>
              <a:rPr lang="cs-CZ" sz="2000" dirty="0">
                <a:solidFill>
                  <a:srgbClr val="92A1B8"/>
                </a:solidFill>
                <a:latin typeface="Vafle Light VUT" pitchFamily="2" charset="2"/>
              </a:rPr>
              <a:t>M01: Manipulace se základnou z T01 do T02, zajišťuje robot R01 (</a:t>
            </a:r>
            <a:r>
              <a:rPr lang="cs-CZ" sz="2000" dirty="0">
                <a:solidFill>
                  <a:srgbClr val="92A1B8"/>
                </a:solidFill>
              </a:rPr>
              <a:t>IRB120)</a:t>
            </a:r>
            <a:r>
              <a:rPr lang="cs-CZ" sz="2000" dirty="0">
                <a:solidFill>
                  <a:srgbClr val="92A1B8"/>
                </a:solidFill>
                <a:latin typeface="Vafle Light VUT" pitchFamily="2" charset="2"/>
              </a:rPr>
              <a:t>. Jako nástroj byl použit vakuový koncový efektor SMC.</a:t>
            </a:r>
          </a:p>
          <a:p>
            <a:endParaRPr lang="en-US" sz="2000" dirty="0">
              <a:solidFill>
                <a:srgbClr val="92A1B8"/>
              </a:solidFill>
              <a:latin typeface="Vafle Light VUT" pitchFamily="2" charset="2"/>
            </a:endParaRPr>
          </a:p>
        </p:txBody>
      </p:sp>
      <p:grpSp>
        <p:nvGrpSpPr>
          <p:cNvPr id="16" name="Skupina 15">
            <a:extLst>
              <a:ext uri="{FF2B5EF4-FFF2-40B4-BE49-F238E27FC236}">
                <a16:creationId xmlns:a16="http://schemas.microsoft.com/office/drawing/2014/main" id="{663E1926-9D00-DB08-6FD4-9FA865466EC0}"/>
              </a:ext>
            </a:extLst>
          </p:cNvPr>
          <p:cNvGrpSpPr/>
          <p:nvPr/>
        </p:nvGrpSpPr>
        <p:grpSpPr>
          <a:xfrm>
            <a:off x="1012114" y="3062701"/>
            <a:ext cx="2496809" cy="2576407"/>
            <a:chOff x="8876041" y="3414818"/>
            <a:chExt cx="2496809" cy="2576407"/>
          </a:xfrm>
        </p:grpSpPr>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8"/>
            <a:srcRect l="53163" t="50028" r="17079" b="19405"/>
            <a:stretch/>
          </p:blipFill>
          <p:spPr>
            <a:xfrm>
              <a:off x="8876041" y="3414818"/>
              <a:ext cx="2496809" cy="2576407"/>
            </a:xfrm>
            <a:prstGeom prst="rect">
              <a:avLst/>
            </a:prstGeom>
          </p:spPr>
        </p:pic>
        <p:sp>
          <p:nvSpPr>
            <p:cNvPr id="15" name="Šipka: doleva 14">
              <a:extLst>
                <a:ext uri="{FF2B5EF4-FFF2-40B4-BE49-F238E27FC236}">
                  <a16:creationId xmlns:a16="http://schemas.microsoft.com/office/drawing/2014/main" id="{9F246A30-B50B-ED5C-EC6D-E2BBD47DDADC}"/>
                </a:ext>
              </a:extLst>
            </p:cNvPr>
            <p:cNvSpPr/>
            <p:nvPr/>
          </p:nvSpPr>
          <p:spPr>
            <a:xfrm rot="3953302">
              <a:off x="9242595" y="4406606"/>
              <a:ext cx="1471682" cy="512244"/>
            </a:xfrm>
            <a:prstGeom prst="leftArrow">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chemeClr val="tx1"/>
                  </a:solidFill>
                </a:rPr>
                <a:t>M01</a:t>
              </a:r>
            </a:p>
          </p:txBody>
        </p:sp>
      </p:grpSp>
      <p:pic>
        <p:nvPicPr>
          <p:cNvPr id="9" name="Obrázek 8">
            <a:extLst>
              <a:ext uri="{FF2B5EF4-FFF2-40B4-BE49-F238E27FC236}">
                <a16:creationId xmlns:a16="http://schemas.microsoft.com/office/drawing/2014/main" id="{91661604-9B9E-7D60-C0C4-C9DCC09DE5B8}"/>
              </a:ext>
            </a:extLst>
          </p:cNvPr>
          <p:cNvPicPr>
            <a:picLocks noChangeAspect="1"/>
          </p:cNvPicPr>
          <p:nvPr/>
        </p:nvPicPr>
        <p:blipFill>
          <a:blip r:embed="rId9"/>
          <a:stretch>
            <a:fillRect/>
          </a:stretch>
        </p:blipFill>
        <p:spPr>
          <a:xfrm>
            <a:off x="4368958" y="2607396"/>
            <a:ext cx="3005528" cy="3309032"/>
          </a:xfrm>
          <a:prstGeom prst="rect">
            <a:avLst/>
          </a:prstGeom>
        </p:spPr>
      </p:pic>
      <p:pic>
        <p:nvPicPr>
          <p:cNvPr id="11" name="Obrázek 10">
            <a:extLst>
              <a:ext uri="{FF2B5EF4-FFF2-40B4-BE49-F238E27FC236}">
                <a16:creationId xmlns:a16="http://schemas.microsoft.com/office/drawing/2014/main" id="{2F8DB969-9140-91F1-5F88-92685DA49224}"/>
              </a:ext>
            </a:extLst>
          </p:cNvPr>
          <p:cNvPicPr>
            <a:picLocks noChangeAspect="1"/>
          </p:cNvPicPr>
          <p:nvPr/>
        </p:nvPicPr>
        <p:blipFill>
          <a:blip r:embed="rId10"/>
          <a:stretch>
            <a:fillRect/>
          </a:stretch>
        </p:blipFill>
        <p:spPr>
          <a:xfrm>
            <a:off x="8234521" y="2607396"/>
            <a:ext cx="2738280" cy="3322506"/>
          </a:xfrm>
          <a:prstGeom prst="rect">
            <a:avLst/>
          </a:prstGeom>
        </p:spPr>
      </p:pic>
    </p:spTree>
    <p:extLst>
      <p:ext uri="{BB962C8B-B14F-4D97-AF65-F5344CB8AC3E}">
        <p14:creationId xmlns:p14="http://schemas.microsoft.com/office/powerpoint/2010/main" val="24182917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11/21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39357"/>
            <a:ext cx="5888230" cy="1323439"/>
          </a:xfrm>
          <a:prstGeom prst="rect">
            <a:avLst/>
          </a:prstGeom>
        </p:spPr>
        <p:txBody>
          <a:bodyPr wrap="square">
            <a:spAutoFit/>
          </a:bodyPr>
          <a:lstStyle/>
          <a:p>
            <a:r>
              <a:rPr lang="cs-CZ" sz="2000" dirty="0">
                <a:solidFill>
                  <a:srgbClr val="92A1B8"/>
                </a:solidFill>
                <a:latin typeface="Vafle Light VUT" pitchFamily="2" charset="2"/>
              </a:rPr>
              <a:t>M02: Manipulace s profilem z T01 do T02, zajišťuje robot R02 (IRB120). Jako nástroj byl použit Smart </a:t>
            </a:r>
            <a:r>
              <a:rPr lang="cs-CZ" sz="2000" dirty="0" err="1">
                <a:solidFill>
                  <a:srgbClr val="92A1B8"/>
                </a:solidFill>
                <a:latin typeface="Vafle Light VUT" pitchFamily="2" charset="2"/>
              </a:rPr>
              <a:t>Gripper</a:t>
            </a:r>
            <a:r>
              <a:rPr lang="cs-CZ" sz="2000" dirty="0">
                <a:solidFill>
                  <a:srgbClr val="92A1B8"/>
                </a:solidFill>
                <a:latin typeface="Vafle Light VUT" pitchFamily="2" charset="2"/>
              </a:rPr>
              <a:t> ABB.</a:t>
            </a:r>
          </a:p>
          <a:p>
            <a:endParaRPr lang="en-US" sz="2000" dirty="0">
              <a:solidFill>
                <a:srgbClr val="92A1B8"/>
              </a:solidFill>
              <a:latin typeface="Vafle Light VUT" pitchFamily="2" charset="2"/>
            </a:endParaRPr>
          </a:p>
        </p:txBody>
      </p:sp>
      <p:pic>
        <p:nvPicPr>
          <p:cNvPr id="8" name="Obrázek 7">
            <a:extLst>
              <a:ext uri="{FF2B5EF4-FFF2-40B4-BE49-F238E27FC236}">
                <a16:creationId xmlns:a16="http://schemas.microsoft.com/office/drawing/2014/main" id="{D0324FD3-100D-DF6B-7057-6DEAD5A1D6A7}"/>
              </a:ext>
            </a:extLst>
          </p:cNvPr>
          <p:cNvPicPr>
            <a:picLocks noChangeAspect="1"/>
          </p:cNvPicPr>
          <p:nvPr/>
        </p:nvPicPr>
        <p:blipFill>
          <a:blip r:embed="rId8"/>
          <a:stretch>
            <a:fillRect/>
          </a:stretch>
        </p:blipFill>
        <p:spPr>
          <a:xfrm>
            <a:off x="599973" y="3338351"/>
            <a:ext cx="3677900" cy="2066567"/>
          </a:xfrm>
          <a:prstGeom prst="rect">
            <a:avLst/>
          </a:prstGeom>
        </p:spPr>
      </p:pic>
      <p:pic>
        <p:nvPicPr>
          <p:cNvPr id="11" name="Obrázek 10">
            <a:extLst>
              <a:ext uri="{FF2B5EF4-FFF2-40B4-BE49-F238E27FC236}">
                <a16:creationId xmlns:a16="http://schemas.microsoft.com/office/drawing/2014/main" id="{0CB3A9A2-290F-7F84-435E-EDD9DA0D91B4}"/>
              </a:ext>
            </a:extLst>
          </p:cNvPr>
          <p:cNvPicPr>
            <a:picLocks noChangeAspect="1"/>
          </p:cNvPicPr>
          <p:nvPr/>
        </p:nvPicPr>
        <p:blipFill>
          <a:blip r:embed="rId9"/>
          <a:stretch>
            <a:fillRect/>
          </a:stretch>
        </p:blipFill>
        <p:spPr>
          <a:xfrm>
            <a:off x="5886636" y="1987055"/>
            <a:ext cx="2813228" cy="3689089"/>
          </a:xfrm>
          <a:prstGeom prst="rect">
            <a:avLst/>
          </a:prstGeom>
        </p:spPr>
      </p:pic>
      <p:pic>
        <p:nvPicPr>
          <p:cNvPr id="14" name="Obrázek 13">
            <a:extLst>
              <a:ext uri="{FF2B5EF4-FFF2-40B4-BE49-F238E27FC236}">
                <a16:creationId xmlns:a16="http://schemas.microsoft.com/office/drawing/2014/main" id="{E7F2BF9F-6426-1AF2-B193-FBFCE634D47E}"/>
              </a:ext>
            </a:extLst>
          </p:cNvPr>
          <p:cNvPicPr>
            <a:picLocks noChangeAspect="1"/>
          </p:cNvPicPr>
          <p:nvPr/>
        </p:nvPicPr>
        <p:blipFill>
          <a:blip r:embed="rId10"/>
          <a:stretch>
            <a:fillRect/>
          </a:stretch>
        </p:blipFill>
        <p:spPr>
          <a:xfrm>
            <a:off x="8970646" y="2111750"/>
            <a:ext cx="2804220" cy="3332611"/>
          </a:xfrm>
          <a:prstGeom prst="rect">
            <a:avLst/>
          </a:prstGeom>
        </p:spPr>
      </p:pic>
    </p:spTree>
    <p:extLst>
      <p:ext uri="{BB962C8B-B14F-4D97-AF65-F5344CB8AC3E}">
        <p14:creationId xmlns:p14="http://schemas.microsoft.com/office/powerpoint/2010/main" val="2397800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12/21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69" y="1639357"/>
            <a:ext cx="10765031" cy="1938992"/>
          </a:xfrm>
          <a:prstGeom prst="rect">
            <a:avLst/>
          </a:prstGeom>
        </p:spPr>
        <p:txBody>
          <a:bodyPr wrap="square">
            <a:spAutoFit/>
          </a:bodyPr>
          <a:lstStyle/>
          <a:p>
            <a:r>
              <a:rPr lang="cs-CZ" sz="2000" dirty="0">
                <a:solidFill>
                  <a:srgbClr val="92A1B8"/>
                </a:solidFill>
                <a:latin typeface="Vafle Light VUT" pitchFamily="2" charset="2"/>
              </a:rPr>
              <a:t>W01: Svařování, zajišťuje robot R03 (</a:t>
            </a:r>
            <a:r>
              <a:rPr lang="cs-CZ" sz="2000" dirty="0">
                <a:solidFill>
                  <a:srgbClr val="92A1B8"/>
                </a:solidFill>
                <a:latin typeface="Vafle Light VUT"/>
              </a:rPr>
              <a:t>IRB1520ID). </a:t>
            </a:r>
            <a:r>
              <a:rPr lang="cs-CZ" sz="2000" dirty="0">
                <a:solidFill>
                  <a:srgbClr val="92A1B8"/>
                </a:solidFill>
                <a:latin typeface="Vafle Light VUT" pitchFamily="2" charset="2"/>
              </a:rPr>
              <a:t>Jako nástroj byla použita svařovací pistol (RA_MTG_4000_22). Nejprve provedeny dva bodové svary, při této části operace robot R02 přidržuje díl a zajišťuje tak upnutí profilu. Následně proveden 4x souvislý svar</a:t>
            </a:r>
          </a:p>
          <a:p>
            <a:endParaRPr lang="cs-CZ" sz="2000" dirty="0">
              <a:solidFill>
                <a:srgbClr val="92A1B8"/>
              </a:solidFill>
              <a:latin typeface="Vafle Light VUT"/>
            </a:endParaRPr>
          </a:p>
          <a:p>
            <a:endParaRPr lang="cs-CZ"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8"/>
          <a:srcRect l="56682" t="22262" r="17079" b="39769"/>
          <a:stretch/>
        </p:blipFill>
        <p:spPr>
          <a:xfrm>
            <a:off x="747187" y="2694735"/>
            <a:ext cx="2254431" cy="3277106"/>
          </a:xfrm>
          <a:prstGeom prst="rect">
            <a:avLst/>
          </a:prstGeom>
        </p:spPr>
      </p:pic>
      <p:pic>
        <p:nvPicPr>
          <p:cNvPr id="8" name="Obrázek 7">
            <a:extLst>
              <a:ext uri="{FF2B5EF4-FFF2-40B4-BE49-F238E27FC236}">
                <a16:creationId xmlns:a16="http://schemas.microsoft.com/office/drawing/2014/main" id="{68D5CB5E-F856-392B-BE87-938D30F82528}"/>
              </a:ext>
            </a:extLst>
          </p:cNvPr>
          <p:cNvPicPr>
            <a:picLocks noChangeAspect="1"/>
          </p:cNvPicPr>
          <p:nvPr/>
        </p:nvPicPr>
        <p:blipFill>
          <a:blip r:embed="rId9"/>
          <a:stretch>
            <a:fillRect/>
          </a:stretch>
        </p:blipFill>
        <p:spPr>
          <a:xfrm>
            <a:off x="3779088" y="2694735"/>
            <a:ext cx="2717198" cy="3277106"/>
          </a:xfrm>
          <a:prstGeom prst="rect">
            <a:avLst/>
          </a:prstGeom>
        </p:spPr>
      </p:pic>
      <p:pic>
        <p:nvPicPr>
          <p:cNvPr id="10" name="Obrázek 9">
            <a:extLst>
              <a:ext uri="{FF2B5EF4-FFF2-40B4-BE49-F238E27FC236}">
                <a16:creationId xmlns:a16="http://schemas.microsoft.com/office/drawing/2014/main" id="{2E48B008-48D5-0C41-5F71-8C594966D3F1}"/>
              </a:ext>
            </a:extLst>
          </p:cNvPr>
          <p:cNvPicPr>
            <a:picLocks noChangeAspect="1"/>
          </p:cNvPicPr>
          <p:nvPr/>
        </p:nvPicPr>
        <p:blipFill>
          <a:blip r:embed="rId10"/>
          <a:stretch>
            <a:fillRect/>
          </a:stretch>
        </p:blipFill>
        <p:spPr>
          <a:xfrm>
            <a:off x="7991695" y="2550031"/>
            <a:ext cx="2798522" cy="3421810"/>
          </a:xfrm>
          <a:prstGeom prst="rect">
            <a:avLst/>
          </a:prstGeom>
        </p:spPr>
      </p:pic>
    </p:spTree>
    <p:extLst>
      <p:ext uri="{BB962C8B-B14F-4D97-AF65-F5344CB8AC3E}">
        <p14:creationId xmlns:p14="http://schemas.microsoft.com/office/powerpoint/2010/main" val="39498907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13/21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a:t>
            </a:r>
            <a:r>
              <a:rPr lang="en-GB" sz="1000" err="1">
                <a:solidFill>
                  <a:srgbClr val="C0C9D6"/>
                </a:solidFill>
                <a:latin typeface="Vafle Light VUT" pitchFamily="2" charset="2"/>
              </a:rPr>
              <a:t>součástí</a:t>
            </a:r>
            <a:endParaRPr lang="en-GB" sz="1000">
              <a:solidFill>
                <a:srgbClr val="C0C9D6"/>
              </a:solidFill>
              <a:latin typeface="Vafle Light VUT" pitchFamily="2" charset="2"/>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39357"/>
            <a:ext cx="11652560" cy="707886"/>
          </a:xfrm>
          <a:prstGeom prst="rect">
            <a:avLst/>
          </a:prstGeom>
        </p:spPr>
        <p:txBody>
          <a:bodyPr wrap="square">
            <a:spAutoFit/>
          </a:bodyPr>
          <a:lstStyle/>
          <a:p>
            <a:r>
              <a:rPr lang="cs-CZ" sz="2000" dirty="0">
                <a:solidFill>
                  <a:srgbClr val="92A1B8"/>
                </a:solidFill>
                <a:latin typeface="Vafle Light VUT" pitchFamily="2" charset="2"/>
              </a:rPr>
              <a:t>M03: Manipulace se svařeným dílem z T02 do T03, zajišťuje robot R02.</a:t>
            </a:r>
          </a:p>
          <a:p>
            <a:endParaRPr lang="en-US" sz="2000" dirty="0">
              <a:solidFill>
                <a:srgbClr val="92A1B8"/>
              </a:solidFill>
              <a:latin typeface="Vafle Light VUT" pitchFamily="2" charset="2"/>
            </a:endParaRPr>
          </a:p>
        </p:txBody>
      </p:sp>
      <p:pic>
        <p:nvPicPr>
          <p:cNvPr id="15" name="Obrázek 14">
            <a:extLst>
              <a:ext uri="{FF2B5EF4-FFF2-40B4-BE49-F238E27FC236}">
                <a16:creationId xmlns:a16="http://schemas.microsoft.com/office/drawing/2014/main" id="{181CC877-D33F-B353-2D46-56D426116932}"/>
              </a:ext>
            </a:extLst>
          </p:cNvPr>
          <p:cNvPicPr>
            <a:picLocks noChangeAspect="1"/>
          </p:cNvPicPr>
          <p:nvPr/>
        </p:nvPicPr>
        <p:blipFill>
          <a:blip r:embed="rId8"/>
          <a:stretch>
            <a:fillRect/>
          </a:stretch>
        </p:blipFill>
        <p:spPr>
          <a:xfrm>
            <a:off x="1528415" y="2568327"/>
            <a:ext cx="3692696" cy="3200826"/>
          </a:xfrm>
          <a:prstGeom prst="rect">
            <a:avLst/>
          </a:prstGeom>
        </p:spPr>
      </p:pic>
      <p:pic>
        <p:nvPicPr>
          <p:cNvPr id="17" name="Obrázek 16">
            <a:extLst>
              <a:ext uri="{FF2B5EF4-FFF2-40B4-BE49-F238E27FC236}">
                <a16:creationId xmlns:a16="http://schemas.microsoft.com/office/drawing/2014/main" id="{ED7380F7-6DC6-6C83-A4EE-94B5A29F2869}"/>
              </a:ext>
            </a:extLst>
          </p:cNvPr>
          <p:cNvPicPr>
            <a:picLocks noChangeAspect="1"/>
          </p:cNvPicPr>
          <p:nvPr/>
        </p:nvPicPr>
        <p:blipFill>
          <a:blip r:embed="rId9"/>
          <a:stretch>
            <a:fillRect/>
          </a:stretch>
        </p:blipFill>
        <p:spPr>
          <a:xfrm>
            <a:off x="7603369" y="2177345"/>
            <a:ext cx="2882285" cy="3829885"/>
          </a:xfrm>
          <a:prstGeom prst="rect">
            <a:avLst/>
          </a:prstGeom>
        </p:spPr>
      </p:pic>
    </p:spTree>
    <p:extLst>
      <p:ext uri="{BB962C8B-B14F-4D97-AF65-F5344CB8AC3E}">
        <p14:creationId xmlns:p14="http://schemas.microsoft.com/office/powerpoint/2010/main" val="14166827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14/21</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19054"/>
            <a:ext cx="11710534" cy="707886"/>
          </a:xfrm>
          <a:prstGeom prst="rect">
            <a:avLst/>
          </a:prstGeom>
        </p:spPr>
        <p:txBody>
          <a:bodyPr wrap="square">
            <a:spAutoFit/>
          </a:bodyPr>
          <a:lstStyle/>
          <a:p>
            <a:r>
              <a:rPr lang="cs-CZ" sz="2000" dirty="0">
                <a:solidFill>
                  <a:srgbClr val="92A1B8"/>
                </a:solidFill>
                <a:latin typeface="Vafle Light VUT" pitchFamily="2" charset="2"/>
              </a:rPr>
              <a:t>D01: Vyvrtání děr, zajišťuje robot R04 (IRB 1520ID). Jako nástroj byla použita robotická vrtačka s vrtákem </a:t>
            </a:r>
            <a:r>
              <a:rPr lang="en-US" sz="2000" dirty="0">
                <a:solidFill>
                  <a:srgbClr val="92A1B8"/>
                </a:solidFill>
                <a:latin typeface="Vafle Light VUT" pitchFamily="2" charset="2"/>
              </a:rPr>
              <a:t>⌀</a:t>
            </a:r>
            <a:r>
              <a:rPr lang="cs-CZ" sz="2000" dirty="0">
                <a:solidFill>
                  <a:srgbClr val="92A1B8"/>
                </a:solidFill>
                <a:latin typeface="Vafle Light VUT" pitchFamily="2" charset="2"/>
              </a:rPr>
              <a:t>5.</a:t>
            </a:r>
          </a:p>
          <a:p>
            <a:endParaRPr lang="cs-CZ" sz="2000" dirty="0">
              <a:solidFill>
                <a:srgbClr val="92A1B8"/>
              </a:solidFill>
              <a:latin typeface="Vafle Light VUT" pitchFamily="2" charset="2"/>
            </a:endParaRPr>
          </a:p>
        </p:txBody>
      </p:sp>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8"/>
          <a:srcRect l="39880" t="19460" r="42410" b="38729"/>
          <a:stretch/>
        </p:blipFill>
        <p:spPr>
          <a:xfrm>
            <a:off x="923721" y="2387630"/>
            <a:ext cx="1485900" cy="3523991"/>
          </a:xfrm>
          <a:prstGeom prst="rect">
            <a:avLst/>
          </a:prstGeom>
        </p:spPr>
      </p:pic>
      <p:pic>
        <p:nvPicPr>
          <p:cNvPr id="2" name="Obrázek 1">
            <a:extLst>
              <a:ext uri="{FF2B5EF4-FFF2-40B4-BE49-F238E27FC236}">
                <a16:creationId xmlns:a16="http://schemas.microsoft.com/office/drawing/2014/main" id="{6FD796A5-5823-A2DA-6CCF-B190B872361C}"/>
              </a:ext>
            </a:extLst>
          </p:cNvPr>
          <p:cNvPicPr>
            <a:picLocks noChangeAspect="1"/>
          </p:cNvPicPr>
          <p:nvPr/>
        </p:nvPicPr>
        <p:blipFill rotWithShape="1">
          <a:blip r:embed="rId9">
            <a:extLst>
              <a:ext uri="{28A0092B-C50C-407E-A947-70E740481C1C}">
                <a14:useLocalDpi xmlns:a14="http://schemas.microsoft.com/office/drawing/2010/main" val="0"/>
              </a:ext>
            </a:extLst>
          </a:blip>
          <a:srcRect l="38166" r="36354" b="17706"/>
          <a:stretch/>
        </p:blipFill>
        <p:spPr>
          <a:xfrm rot="19172606">
            <a:off x="3494497" y="2515123"/>
            <a:ext cx="2046514" cy="3375715"/>
          </a:xfrm>
          <a:prstGeom prst="rect">
            <a:avLst/>
          </a:prstGeom>
        </p:spPr>
      </p:pic>
      <p:pic>
        <p:nvPicPr>
          <p:cNvPr id="8" name="Obrázek 7">
            <a:extLst>
              <a:ext uri="{FF2B5EF4-FFF2-40B4-BE49-F238E27FC236}">
                <a16:creationId xmlns:a16="http://schemas.microsoft.com/office/drawing/2014/main" id="{31A7CC07-4A77-4DB4-0E8F-F5A0F684908D}"/>
              </a:ext>
            </a:extLst>
          </p:cNvPr>
          <p:cNvPicPr>
            <a:picLocks noChangeAspect="1"/>
          </p:cNvPicPr>
          <p:nvPr/>
        </p:nvPicPr>
        <p:blipFill>
          <a:blip r:embed="rId10"/>
          <a:stretch>
            <a:fillRect/>
          </a:stretch>
        </p:blipFill>
        <p:spPr>
          <a:xfrm>
            <a:off x="6625886" y="2583256"/>
            <a:ext cx="5215873" cy="3390084"/>
          </a:xfrm>
          <a:prstGeom prst="rect">
            <a:avLst/>
          </a:prstGeom>
        </p:spPr>
      </p:pic>
    </p:spTree>
    <p:extLst>
      <p:ext uri="{BB962C8B-B14F-4D97-AF65-F5344CB8AC3E}">
        <p14:creationId xmlns:p14="http://schemas.microsoft.com/office/powerpoint/2010/main" val="1549018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Obrázek 9">
            <a:extLst>
              <a:ext uri="{FF2B5EF4-FFF2-40B4-BE49-F238E27FC236}">
                <a16:creationId xmlns:a16="http://schemas.microsoft.com/office/drawing/2014/main" id="{93CA640D-EC59-0CF3-5F12-888635265B3C}"/>
              </a:ext>
            </a:extLst>
          </p:cNvPr>
          <p:cNvPicPr>
            <a:picLocks noChangeAspect="1"/>
          </p:cNvPicPr>
          <p:nvPr/>
        </p:nvPicPr>
        <p:blipFill rotWithShape="1">
          <a:blip r:embed="rId2">
            <a:extLst>
              <a:ext uri="{28A0092B-C50C-407E-A947-70E740481C1C}">
                <a14:useLocalDpi xmlns:a14="http://schemas.microsoft.com/office/drawing/2010/main" val="0"/>
              </a:ext>
            </a:extLst>
          </a:blip>
          <a:srcRect l="39181" t="1762" r="34429" b="18514"/>
          <a:stretch/>
        </p:blipFill>
        <p:spPr>
          <a:xfrm rot="19166676">
            <a:off x="5163649" y="2366911"/>
            <a:ext cx="2269366" cy="3501243"/>
          </a:xfrm>
          <a:prstGeom prst="rect">
            <a:avLst/>
          </a:prstGeom>
        </p:spPr>
      </p:pic>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bg1"/>
                </a:solidFill>
                <a:latin typeface="Vafle Light VUT" pitchFamily="2" charset="2"/>
              </a:rPr>
              <a:t>Layout, operace potřebné k vyrobení součástí</a:t>
            </a:r>
            <a:endParaRPr lang="en-GB" sz="2800" dirty="0" err="1">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5">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15/21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6">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Layout robotické buňky: Operace</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69" y="1639357"/>
            <a:ext cx="11771113" cy="1015663"/>
          </a:xfrm>
          <a:prstGeom prst="rect">
            <a:avLst/>
          </a:prstGeom>
        </p:spPr>
        <p:txBody>
          <a:bodyPr wrap="square">
            <a:spAutoFit/>
          </a:bodyPr>
          <a:lstStyle/>
          <a:p>
            <a:r>
              <a:rPr lang="cs-CZ" sz="2000" dirty="0">
                <a:solidFill>
                  <a:srgbClr val="92A1B8"/>
                </a:solidFill>
                <a:latin typeface="Vafle Light VUT" pitchFamily="2" charset="2"/>
              </a:rPr>
              <a:t>D02: Zahloubení děr, zajišťuje robot R05 (IRB 1520ID). Jako nástroj byla použita robotická vrtačka s vrtákem </a:t>
            </a:r>
            <a:r>
              <a:rPr lang="en-US" sz="2000" dirty="0">
                <a:solidFill>
                  <a:srgbClr val="92A1B8"/>
                </a:solidFill>
                <a:latin typeface="Vafle Light VUT" pitchFamily="2" charset="2"/>
              </a:rPr>
              <a:t>⌀</a:t>
            </a:r>
            <a:r>
              <a:rPr lang="cs-CZ" sz="2000" dirty="0">
                <a:solidFill>
                  <a:srgbClr val="92A1B8"/>
                </a:solidFill>
                <a:latin typeface="Vafle Light VUT" pitchFamily="2" charset="2"/>
              </a:rPr>
              <a:t>10.</a:t>
            </a:r>
          </a:p>
          <a:p>
            <a:endParaRPr lang="en-US"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pic>
        <p:nvPicPr>
          <p:cNvPr id="13" name="Obrázek 12">
            <a:extLst>
              <a:ext uri="{FF2B5EF4-FFF2-40B4-BE49-F238E27FC236}">
                <a16:creationId xmlns:a16="http://schemas.microsoft.com/office/drawing/2014/main" id="{7E5C00CF-1141-E99E-C8F3-2414DAD811BD}"/>
              </a:ext>
            </a:extLst>
          </p:cNvPr>
          <p:cNvPicPr>
            <a:picLocks noChangeAspect="1"/>
          </p:cNvPicPr>
          <p:nvPr/>
        </p:nvPicPr>
        <p:blipFill rotWithShape="1">
          <a:blip r:embed="rId9"/>
          <a:srcRect l="9679" t="42655" r="47747" b="36244"/>
          <a:stretch/>
        </p:blipFill>
        <p:spPr>
          <a:xfrm>
            <a:off x="92531" y="3065360"/>
            <a:ext cx="4313799" cy="2147774"/>
          </a:xfrm>
          <a:prstGeom prst="rect">
            <a:avLst/>
          </a:prstGeom>
        </p:spPr>
      </p:pic>
      <p:pic>
        <p:nvPicPr>
          <p:cNvPr id="3" name="Obrázek 2">
            <a:extLst>
              <a:ext uri="{FF2B5EF4-FFF2-40B4-BE49-F238E27FC236}">
                <a16:creationId xmlns:a16="http://schemas.microsoft.com/office/drawing/2014/main" id="{28F8B37C-AC97-E129-F677-59006AEDE168}"/>
              </a:ext>
            </a:extLst>
          </p:cNvPr>
          <p:cNvPicPr>
            <a:picLocks noChangeAspect="1"/>
          </p:cNvPicPr>
          <p:nvPr/>
        </p:nvPicPr>
        <p:blipFill>
          <a:blip r:embed="rId10"/>
          <a:stretch>
            <a:fillRect/>
          </a:stretch>
        </p:blipFill>
        <p:spPr>
          <a:xfrm>
            <a:off x="8086548" y="2147188"/>
            <a:ext cx="3436518" cy="3897452"/>
          </a:xfrm>
          <a:prstGeom prst="rect">
            <a:avLst/>
          </a:prstGeom>
        </p:spPr>
      </p:pic>
    </p:spTree>
    <p:extLst>
      <p:ext uri="{BB962C8B-B14F-4D97-AF65-F5344CB8AC3E}">
        <p14:creationId xmlns:p14="http://schemas.microsoft.com/office/powerpoint/2010/main" val="17065024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5369EA8-1DA7-41A0-91E7-30C260AA41E6}"/>
              </a:ext>
            </a:extLst>
          </p:cNvPr>
          <p:cNvSpPr/>
          <p:nvPr/>
        </p:nvSpPr>
        <p:spPr>
          <a:xfrm>
            <a:off x="10739535" y="6494096"/>
            <a:ext cx="1452465" cy="3638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bg1"/>
                </a:solidFill>
                <a:latin typeface="Vafle Light VUT" pitchFamily="50" charset="0"/>
              </a:rPr>
              <a:t>Brno, 2022</a:t>
            </a:r>
            <a:endParaRPr lang="cs-CZ" sz="1600" dirty="0">
              <a:solidFill>
                <a:schemeClr val="bg1"/>
              </a:solidFill>
              <a:latin typeface="Vafle Light VUT" pitchFamily="50" charset="0"/>
            </a:endParaRPr>
          </a:p>
        </p:txBody>
      </p:sp>
      <p:sp>
        <p:nvSpPr>
          <p:cNvPr id="5" name="TextBox 4">
            <a:extLst>
              <a:ext uri="{FF2B5EF4-FFF2-40B4-BE49-F238E27FC236}">
                <a16:creationId xmlns:a16="http://schemas.microsoft.com/office/drawing/2014/main" id="{33A09AFF-1869-CADF-648C-7A20FD52EA03}"/>
              </a:ext>
            </a:extLst>
          </p:cNvPr>
          <p:cNvSpPr txBox="1"/>
          <p:nvPr/>
        </p:nvSpPr>
        <p:spPr>
          <a:xfrm>
            <a:off x="609600" y="2551837"/>
            <a:ext cx="10972800" cy="1015663"/>
          </a:xfrm>
          <a:prstGeom prst="rect">
            <a:avLst/>
          </a:prstGeom>
          <a:noFill/>
        </p:spPr>
        <p:txBody>
          <a:bodyPr wrap="square" lIns="91440" tIns="45720" rIns="91440" bIns="45720" anchor="t">
            <a:spAutoFit/>
          </a:bodyPr>
          <a:lstStyle/>
          <a:p>
            <a:pPr algn="ctr"/>
            <a:r>
              <a:rPr lang="cs-CZ" sz="4000" b="1">
                <a:solidFill>
                  <a:srgbClr val="384557"/>
                </a:solidFill>
                <a:latin typeface="Vafle Light VUT"/>
              </a:rPr>
              <a:t>ZZ </a:t>
            </a:r>
            <a:r>
              <a:rPr lang="cs-CZ" sz="4000" b="1" err="1">
                <a:solidFill>
                  <a:srgbClr val="384557"/>
                </a:solidFill>
                <a:latin typeface="Vafle Light VUT"/>
              </a:rPr>
              <a:t>Robotics</a:t>
            </a:r>
            <a:r>
              <a:rPr lang="cs-CZ" sz="4000" b="1">
                <a:solidFill>
                  <a:srgbClr val="384557"/>
                </a:solidFill>
                <a:latin typeface="Vafle Light VUT"/>
              </a:rPr>
              <a:t>: </a:t>
            </a:r>
            <a:r>
              <a:rPr lang="cs-CZ" sz="4000" b="1" err="1">
                <a:solidFill>
                  <a:srgbClr val="384557"/>
                </a:solidFill>
                <a:latin typeface="Vafle Light VUT"/>
              </a:rPr>
              <a:t>Assembly</a:t>
            </a:r>
            <a:r>
              <a:rPr lang="cs-CZ" sz="4000" b="1">
                <a:solidFill>
                  <a:srgbClr val="384557"/>
                </a:solidFill>
                <a:latin typeface="Vafle Light VUT"/>
              </a:rPr>
              <a:t> Cell</a:t>
            </a:r>
            <a:endParaRPr lang="en-GB" sz="3600" b="1" i="1" dirty="0">
              <a:solidFill>
                <a:srgbClr val="384557"/>
              </a:solidFill>
              <a:latin typeface="Vafle Light VUT" pitchFamily="2" charset="2"/>
            </a:endParaRPr>
          </a:p>
          <a:p>
            <a:pPr algn="ctr"/>
            <a:r>
              <a:rPr lang="cs-CZ" sz="2000" dirty="0" err="1">
                <a:solidFill>
                  <a:srgbClr val="92A1B8"/>
                </a:solidFill>
                <a:latin typeface="Vafle Light VUT" pitchFamily="2" charset="2"/>
              </a:rPr>
              <a:t>Cherniaev</a:t>
            </a:r>
            <a:r>
              <a:rPr lang="cs-CZ" sz="2000" dirty="0">
                <a:solidFill>
                  <a:srgbClr val="92A1B8"/>
                </a:solidFill>
                <a:latin typeface="Vafle Light VUT" pitchFamily="2" charset="2"/>
              </a:rPr>
              <a:t> </a:t>
            </a:r>
            <a:r>
              <a:rPr lang="cs-CZ" sz="2000" dirty="0" err="1">
                <a:solidFill>
                  <a:srgbClr val="92A1B8"/>
                </a:solidFill>
                <a:latin typeface="Vafle Light VUT" pitchFamily="2" charset="2"/>
              </a:rPr>
              <a:t>Egor</a:t>
            </a:r>
            <a:r>
              <a:rPr lang="cs-CZ" sz="2000" dirty="0">
                <a:solidFill>
                  <a:srgbClr val="92A1B8"/>
                </a:solidFill>
                <a:latin typeface="Vafle Light VUT" pitchFamily="2" charset="2"/>
              </a:rPr>
              <a:t>, Gruna Jiří, </a:t>
            </a:r>
            <a:r>
              <a:rPr lang="cs-CZ" sz="2000" dirty="0" err="1">
                <a:solidFill>
                  <a:srgbClr val="92A1B8"/>
                </a:solidFill>
                <a:latin typeface="Vafle Light VUT" pitchFamily="2" charset="2"/>
              </a:rPr>
              <a:t>Horniak</a:t>
            </a:r>
            <a:r>
              <a:rPr lang="cs-CZ" sz="2000" dirty="0">
                <a:solidFill>
                  <a:srgbClr val="92A1B8"/>
                </a:solidFill>
                <a:latin typeface="Vafle Light VUT" pitchFamily="2" charset="2"/>
              </a:rPr>
              <a:t> Lukáš, Navrátil Tomáš</a:t>
            </a:r>
            <a:endParaRPr lang="cs-CZ" sz="2000" dirty="0">
              <a:solidFill>
                <a:srgbClr val="92A1B8"/>
              </a:solidFill>
              <a:latin typeface="Vafle Light VUT" pitchFamily="50" charset="0"/>
            </a:endParaRPr>
          </a:p>
        </p:txBody>
      </p:sp>
      <p:sp>
        <p:nvSpPr>
          <p:cNvPr id="14" name="Rectangle 13">
            <a:extLst>
              <a:ext uri="{FF2B5EF4-FFF2-40B4-BE49-F238E27FC236}">
                <a16:creationId xmlns:a16="http://schemas.microsoft.com/office/drawing/2014/main" id="{07F9519C-B9F3-A7C9-656A-C6F97022C5DE}"/>
              </a:ext>
            </a:extLst>
          </p:cNvPr>
          <p:cNvSpPr/>
          <p:nvPr/>
        </p:nvSpPr>
        <p:spPr>
          <a:xfrm>
            <a:off x="10399296" y="6403257"/>
            <a:ext cx="1792704" cy="3638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1600" b="1" dirty="0">
                <a:solidFill>
                  <a:srgbClr val="384557"/>
                </a:solidFill>
                <a:latin typeface="Vafle Light VUT" pitchFamily="50" charset="0"/>
              </a:rPr>
              <a:t>Brno</a:t>
            </a:r>
            <a:r>
              <a:rPr lang="en-GB" sz="1600" b="1" dirty="0">
                <a:solidFill>
                  <a:srgbClr val="384557"/>
                </a:solidFill>
                <a:latin typeface="Vafle Light VUT" pitchFamily="50" charset="0"/>
              </a:rPr>
              <a:t>, 2023</a:t>
            </a:r>
            <a:endParaRPr lang="cs-CZ" sz="1600" b="1" dirty="0">
              <a:solidFill>
                <a:srgbClr val="384557"/>
              </a:solidFill>
              <a:latin typeface="Vafle Light VUT" pitchFamily="50" charset="0"/>
            </a:endParaRPr>
          </a:p>
        </p:txBody>
      </p:sp>
      <p:pic>
        <p:nvPicPr>
          <p:cNvPr id="15" name="Graphic 14">
            <a:extLst>
              <a:ext uri="{FF2B5EF4-FFF2-40B4-BE49-F238E27FC236}">
                <a16:creationId xmlns:a16="http://schemas.microsoft.com/office/drawing/2014/main" id="{925DE050-9B1C-28B1-7D13-882E7CFEAF7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98162" y="839188"/>
            <a:ext cx="1195676" cy="1198604"/>
          </a:xfrm>
          <a:prstGeom prst="rect">
            <a:avLst/>
          </a:prstGeom>
        </p:spPr>
      </p:pic>
      <p:pic>
        <p:nvPicPr>
          <p:cNvPr id="3" name="Picture 2" descr="A close up of a logo&#10;&#10;Description automatically generated">
            <a:extLst>
              <a:ext uri="{FF2B5EF4-FFF2-40B4-BE49-F238E27FC236}">
                <a16:creationId xmlns:a16="http://schemas.microsoft.com/office/drawing/2014/main" id="{61124073-4E23-0CDB-E6B2-BA21DA101772}"/>
              </a:ext>
            </a:extLst>
          </p:cNvPr>
          <p:cNvPicPr>
            <a:picLocks noChangeAspect="1"/>
          </p:cNvPicPr>
          <p:nvPr/>
        </p:nvPicPr>
        <p:blipFill>
          <a:blip r:embed="rId5">
            <a:alphaModFix amt="35000"/>
            <a:extLst>
              <a:ext uri="{28A0092B-C50C-407E-A947-70E740481C1C}">
                <a14:useLocalDpi xmlns:a14="http://schemas.microsoft.com/office/drawing/2010/main" val="0"/>
              </a:ext>
            </a:extLst>
          </a:blip>
          <a:stretch>
            <a:fillRect/>
          </a:stretch>
        </p:blipFill>
        <p:spPr>
          <a:xfrm>
            <a:off x="7641521" y="5636278"/>
            <a:ext cx="3066661" cy="566501"/>
          </a:xfrm>
          <a:prstGeom prst="rect">
            <a:avLst/>
          </a:prstGeom>
        </p:spPr>
      </p:pic>
      <p:pic>
        <p:nvPicPr>
          <p:cNvPr id="7" name="Graphic 6">
            <a:extLst>
              <a:ext uri="{FF2B5EF4-FFF2-40B4-BE49-F238E27FC236}">
                <a16:creationId xmlns:a16="http://schemas.microsoft.com/office/drawing/2014/main" id="{C709D19C-086E-035D-7C81-5D1A4BF6C63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783386" y="5435802"/>
            <a:ext cx="2625227" cy="967455"/>
          </a:xfrm>
          <a:prstGeom prst="rect">
            <a:avLst/>
          </a:prstGeom>
        </p:spPr>
      </p:pic>
      <p:pic>
        <p:nvPicPr>
          <p:cNvPr id="8" name="Picture 6" descr="Related image">
            <a:extLst>
              <a:ext uri="{FF2B5EF4-FFF2-40B4-BE49-F238E27FC236}">
                <a16:creationId xmlns:a16="http://schemas.microsoft.com/office/drawing/2014/main" id="{4453C010-22CD-FD81-D47A-FEE0FC80E31A}"/>
              </a:ext>
            </a:extLst>
          </p:cNvPr>
          <p:cNvPicPr>
            <a:picLocks noChangeAspect="1" noChangeArrowheads="1"/>
          </p:cNvPicPr>
          <p:nvPr/>
        </p:nvPicPr>
        <p:blipFill>
          <a:blip r:embed="rId8">
            <a:alphaModFix amt="35000"/>
            <a:extLst>
              <a:ext uri="{28A0092B-C50C-407E-A947-70E740481C1C}">
                <a14:useLocalDpi xmlns:a14="http://schemas.microsoft.com/office/drawing/2010/main" val="0"/>
              </a:ext>
            </a:extLst>
          </a:blip>
          <a:srcRect/>
          <a:stretch>
            <a:fillRect/>
          </a:stretch>
        </p:blipFill>
        <p:spPr bwMode="auto">
          <a:xfrm>
            <a:off x="3540964" y="5561202"/>
            <a:ext cx="1097746" cy="548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4389672"/>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dirty="0">
              <a:ln>
                <a:solidFill>
                  <a:srgbClr val="004F71"/>
                </a:solidFill>
              </a:ln>
              <a:solidFill>
                <a:schemeClr val="bg1"/>
              </a:solidFill>
              <a:latin typeface="Vafle Light VUT" pitchFamily="50" charset="0"/>
            </a:endParaRPr>
          </a:p>
        </p:txBody>
      </p:sp>
      <p:sp>
        <p:nvSpPr>
          <p:cNvPr id="5" name="Rectangle: Diagonal Corners Snipped 4">
            <a:extLst>
              <a:ext uri="{FF2B5EF4-FFF2-40B4-BE49-F238E27FC236}">
                <a16:creationId xmlns:a16="http://schemas.microsoft.com/office/drawing/2014/main" id="{12A8F3B9-9B48-47C0-91AC-1C15B6F6F3D0}"/>
              </a:ext>
            </a:extLst>
          </p:cNvPr>
          <p:cNvSpPr/>
          <p:nvPr/>
        </p:nvSpPr>
        <p:spPr>
          <a:xfrm>
            <a:off x="3366117" y="2654338"/>
            <a:ext cx="5459767" cy="1549325"/>
          </a:xfrm>
          <a:prstGeom prst="snip2Diag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4800" dirty="0">
                <a:solidFill>
                  <a:srgbClr val="384557"/>
                </a:solidFill>
                <a:latin typeface="Vafle Light VUT"/>
              </a:rPr>
              <a:t>Implementace</a:t>
            </a:r>
          </a:p>
          <a:p>
            <a:pPr algn="ctr"/>
            <a:r>
              <a:rPr lang="cs-CZ" sz="4800" dirty="0">
                <a:solidFill>
                  <a:srgbClr val="384557"/>
                </a:solidFill>
                <a:latin typeface="Vafle Light VUT"/>
              </a:rPr>
              <a:t>ABB </a:t>
            </a:r>
            <a:r>
              <a:rPr lang="cs-CZ" sz="4800" dirty="0" err="1">
                <a:solidFill>
                  <a:srgbClr val="384557"/>
                </a:solidFill>
                <a:latin typeface="Vafle Light VUT"/>
              </a:rPr>
              <a:t>RobotStudio</a:t>
            </a:r>
            <a:endParaRPr lang="en-GB" sz="4800" dirty="0">
              <a:solidFill>
                <a:srgbClr val="384557"/>
              </a:solidFill>
              <a:latin typeface="Vafle Light VUT"/>
            </a:endParaRPr>
          </a:p>
        </p:txBody>
      </p:sp>
    </p:spTree>
    <p:extLst>
      <p:ext uri="{BB962C8B-B14F-4D97-AF65-F5344CB8AC3E}">
        <p14:creationId xmlns:p14="http://schemas.microsoft.com/office/powerpoint/2010/main" val="352187350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err="1">
                <a:solidFill>
                  <a:schemeClr val="bg1"/>
                </a:solidFill>
                <a:latin typeface="Vafle Light VUT" pitchFamily="2" charset="2"/>
              </a:rPr>
              <a:t>Implementace</a:t>
            </a:r>
            <a:r>
              <a:rPr lang="cs-CZ" sz="2800" dirty="0">
                <a:solidFill>
                  <a:schemeClr val="bg1"/>
                </a:solidFill>
                <a:latin typeface="Vafle Light VUT" pitchFamily="2" charset="2"/>
              </a:rPr>
              <a:t> </a:t>
            </a:r>
            <a:r>
              <a:rPr lang="en-GB" sz="2800" dirty="0">
                <a:solidFill>
                  <a:schemeClr val="bg1"/>
                </a:solidFill>
                <a:latin typeface="Vafle Light VUT" pitchFamily="2" charset="2"/>
              </a:rPr>
              <a:t>ABB </a:t>
            </a:r>
            <a:r>
              <a:rPr lang="en-GB" sz="2800" dirty="0" err="1">
                <a:solidFill>
                  <a:schemeClr val="bg1"/>
                </a:solidFill>
                <a:latin typeface="Vafle Light VUT" pitchFamily="2" charset="2"/>
              </a:rPr>
              <a:t>RobotStudio</a:t>
            </a:r>
            <a:endParaRPr lang="en-GB" sz="2800" dirty="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16/21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err="1">
                <a:solidFill>
                  <a:srgbClr val="C0C9D6"/>
                </a:solidFill>
                <a:latin typeface="Vafle Light VUT" pitchFamily="2" charset="2"/>
              </a:rPr>
              <a:t>Implementace</a:t>
            </a:r>
            <a:r>
              <a:rPr lang="en-GB" sz="1000">
                <a:solidFill>
                  <a:srgbClr val="C0C9D6"/>
                </a:solidFill>
                <a:latin typeface="Vafle Light VUT" pitchFamily="2" charset="2"/>
              </a:rPr>
              <a:t> ABB </a:t>
            </a:r>
            <a:r>
              <a:rPr lang="en-GB" sz="1000" err="1">
                <a:solidFill>
                  <a:srgbClr val="C0C9D6"/>
                </a:solidFill>
                <a:latin typeface="Vafle Light VUT" pitchFamily="2" charset="2"/>
              </a:rPr>
              <a:t>RobotStudio</a:t>
            </a:r>
            <a:endParaRPr lang="en-GB" sz="1000">
              <a:solidFill>
                <a:srgbClr val="C0C9D6"/>
              </a:solidFill>
              <a:latin typeface="Vafle Light VUT" pitchFamily="2" charset="2"/>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rPr>
              <a:t>Implementace ABB </a:t>
            </a:r>
            <a:r>
              <a:rPr lang="cs-CZ" sz="2000" b="1" dirty="0" err="1">
                <a:solidFill>
                  <a:srgbClr val="45586B"/>
                </a:solidFill>
                <a:latin typeface="Vafle Light VUT" pitchFamily="2" charset="2"/>
                <a:ea typeface="Times New Roman" panose="02020603050405020304" pitchFamily="18" charset="0"/>
                <a:cs typeface="Times New Roman" panose="02020603050405020304" pitchFamily="18" charset="0"/>
              </a:rPr>
              <a:t>RobotStudio</a:t>
            </a:r>
            <a:endParaRPr lang="cs-CZ" sz="2000" b="1" dirty="0">
              <a:solidFill>
                <a:srgbClr val="45586B"/>
              </a:solidFill>
              <a:latin typeface="Vafle Light VUT" pitchFamily="2" charset="2"/>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23AC16-866E-ABEC-C438-B17E8DD4E38C}"/>
              </a:ext>
            </a:extLst>
          </p:cNvPr>
          <p:cNvSpPr/>
          <p:nvPr/>
        </p:nvSpPr>
        <p:spPr>
          <a:xfrm>
            <a:off x="207770" y="1639357"/>
            <a:ext cx="4715276" cy="707886"/>
          </a:xfrm>
          <a:prstGeom prst="rect">
            <a:avLst/>
          </a:prstGeom>
        </p:spPr>
        <p:txBody>
          <a:bodyPr wrap="square">
            <a:spAutoFit/>
          </a:bodyPr>
          <a:lstStyle/>
          <a:p>
            <a:r>
              <a:rPr lang="cs-CZ" sz="2000" dirty="0">
                <a:solidFill>
                  <a:srgbClr val="92A1B8"/>
                </a:solidFill>
                <a:latin typeface="Vafle Light VUT" pitchFamily="2" charset="2"/>
              </a:rPr>
              <a:t>Jednotlivé operace byly vytvořeny v modelu pomocí ABB </a:t>
            </a:r>
            <a:r>
              <a:rPr lang="cs-CZ" sz="2000" dirty="0" err="1">
                <a:solidFill>
                  <a:srgbClr val="92A1B8"/>
                </a:solidFill>
                <a:latin typeface="Vafle Light VUT" pitchFamily="2" charset="2"/>
              </a:rPr>
              <a:t>RobotStudio</a:t>
            </a:r>
            <a:r>
              <a:rPr lang="cs-CZ" sz="2000" dirty="0">
                <a:solidFill>
                  <a:srgbClr val="92A1B8"/>
                </a:solidFill>
                <a:latin typeface="Vafle Light VUT" pitchFamily="2" charset="2"/>
              </a:rPr>
              <a:t>.</a:t>
            </a:r>
            <a:endParaRPr lang="en-US" sz="2000" dirty="0">
              <a:solidFill>
                <a:srgbClr val="92A1B8"/>
              </a:solidFill>
              <a:latin typeface="Vafle Light VUT" pitchFamily="2" charset="2"/>
            </a:endParaRPr>
          </a:p>
        </p:txBody>
      </p:sp>
      <p:pic>
        <p:nvPicPr>
          <p:cNvPr id="10" name="Obrázek 9">
            <a:extLst>
              <a:ext uri="{FF2B5EF4-FFF2-40B4-BE49-F238E27FC236}">
                <a16:creationId xmlns:a16="http://schemas.microsoft.com/office/drawing/2014/main" id="{E62AB9D2-B630-8182-2E6D-39EF8F5AD5D8}"/>
              </a:ext>
            </a:extLst>
          </p:cNvPr>
          <p:cNvPicPr>
            <a:picLocks noChangeAspect="1"/>
          </p:cNvPicPr>
          <p:nvPr/>
        </p:nvPicPr>
        <p:blipFill>
          <a:blip r:embed="rId8"/>
          <a:stretch>
            <a:fillRect/>
          </a:stretch>
        </p:blipFill>
        <p:spPr>
          <a:xfrm>
            <a:off x="5036252" y="898269"/>
            <a:ext cx="6829425" cy="5210175"/>
          </a:xfrm>
          <a:prstGeom prst="rect">
            <a:avLst/>
          </a:prstGeom>
        </p:spPr>
      </p:pic>
    </p:spTree>
    <p:extLst>
      <p:ext uri="{BB962C8B-B14F-4D97-AF65-F5344CB8AC3E}">
        <p14:creationId xmlns:p14="http://schemas.microsoft.com/office/powerpoint/2010/main" val="29742946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rgbClr val="C0C9D6"/>
                </a:solidFill>
                <a:latin typeface="Vafle Light VUT" pitchFamily="2" charset="2"/>
              </a:rPr>
              <a:t>Layout, </a:t>
            </a:r>
            <a:r>
              <a:rPr lang="en-GB" sz="2800" err="1">
                <a:solidFill>
                  <a:srgbClr val="C0C9D6"/>
                </a:solidFill>
                <a:latin typeface="Vafle Light VUT" pitchFamily="2" charset="2"/>
              </a:rPr>
              <a:t>operace</a:t>
            </a:r>
            <a:r>
              <a:rPr lang="en-GB" sz="2800">
                <a:solidFill>
                  <a:srgbClr val="C0C9D6"/>
                </a:solidFill>
                <a:latin typeface="Vafle Light VUT" pitchFamily="2" charset="2"/>
              </a:rPr>
              <a:t> </a:t>
            </a:r>
            <a:r>
              <a:rPr lang="en-GB" sz="2800" err="1">
                <a:solidFill>
                  <a:srgbClr val="C0C9D6"/>
                </a:solidFill>
                <a:latin typeface="Vafle Light VUT" pitchFamily="2" charset="2"/>
              </a:rPr>
              <a:t>potřebné</a:t>
            </a:r>
            <a:r>
              <a:rPr lang="en-GB" sz="2800">
                <a:solidFill>
                  <a:srgbClr val="C0C9D6"/>
                </a:solidFill>
                <a:latin typeface="Vafle Light VUT" pitchFamily="2" charset="2"/>
              </a:rPr>
              <a:t> k </a:t>
            </a:r>
            <a:r>
              <a:rPr lang="en-GB" sz="2800" err="1">
                <a:solidFill>
                  <a:srgbClr val="C0C9D6"/>
                </a:solidFill>
                <a:latin typeface="Vafle Light VUT" pitchFamily="2" charset="2"/>
              </a:rPr>
              <a:t>vyrobení</a:t>
            </a:r>
            <a:r>
              <a:rPr lang="en-GB" sz="2800">
                <a:solidFill>
                  <a:srgbClr val="C0C9D6"/>
                </a:solidFill>
                <a:latin typeface="Vafle Light VUT" pitchFamily="2" charset="2"/>
              </a:rPr>
              <a:t> </a:t>
            </a:r>
            <a:r>
              <a:rPr lang="en-GB" sz="2800" err="1">
                <a:solidFill>
                  <a:srgbClr val="C0C9D6"/>
                </a:solidFill>
                <a:latin typeface="Vafle Light VUT" pitchFamily="2" charset="2"/>
              </a:rPr>
              <a:t>součástí</a:t>
            </a:r>
            <a:endParaRPr lang="en-GB" sz="2800">
              <a:solidFill>
                <a:srgbClr val="C0C9D6"/>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17/21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Layout, </a:t>
            </a:r>
            <a:r>
              <a:rPr lang="en-GB" sz="1000" err="1">
                <a:solidFill>
                  <a:srgbClr val="C0C9D6"/>
                </a:solidFill>
                <a:latin typeface="Vafle Light VUT" pitchFamily="2" charset="2"/>
              </a:rPr>
              <a:t>operace</a:t>
            </a:r>
            <a:r>
              <a:rPr lang="en-GB" sz="1000">
                <a:solidFill>
                  <a:srgbClr val="C0C9D6"/>
                </a:solidFill>
                <a:latin typeface="Vafle Light VUT" pitchFamily="2" charset="2"/>
              </a:rPr>
              <a:t> </a:t>
            </a:r>
            <a:r>
              <a:rPr lang="en-GB" sz="1000" err="1">
                <a:solidFill>
                  <a:srgbClr val="C0C9D6"/>
                </a:solidFill>
                <a:latin typeface="Vafle Light VUT" pitchFamily="2" charset="2"/>
              </a:rPr>
              <a:t>potřebné</a:t>
            </a:r>
            <a:r>
              <a:rPr lang="en-GB" sz="1000">
                <a:solidFill>
                  <a:srgbClr val="C0C9D6"/>
                </a:solidFill>
                <a:latin typeface="Vafle Light VUT" pitchFamily="2" charset="2"/>
              </a:rPr>
              <a:t> k </a:t>
            </a:r>
            <a:r>
              <a:rPr lang="en-GB" sz="1000" err="1">
                <a:solidFill>
                  <a:srgbClr val="C0C9D6"/>
                </a:solidFill>
                <a:latin typeface="Vafle Light VUT" pitchFamily="2" charset="2"/>
              </a:rPr>
              <a:t>vyrobení</a:t>
            </a:r>
            <a:r>
              <a:rPr lang="en-GB" sz="1000">
                <a:solidFill>
                  <a:srgbClr val="C0C9D6"/>
                </a:solidFill>
                <a:latin typeface="Vafle Light VUT" pitchFamily="2" charset="2"/>
              </a:rPr>
              <a:t> součástí</a:t>
            </a: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Upínací přípravek</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10776880" cy="1569660"/>
            <a:chOff x="484204" y="1639689"/>
            <a:chExt cx="10776880" cy="1569660"/>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10478090" cy="1569660"/>
            </a:xfrm>
            <a:prstGeom prst="rect">
              <a:avLst/>
            </a:prstGeom>
          </p:spPr>
          <p:txBody>
            <a:bodyPr wrap="square" lIns="91440" tIns="45720" rIns="91440" bIns="45720" anchor="t">
              <a:spAutoFit/>
            </a:bodyPr>
            <a:lstStyle/>
            <a:p>
              <a:r>
                <a:rPr lang="en-US" sz="2000" err="1">
                  <a:solidFill>
                    <a:srgbClr val="92A1B8"/>
                  </a:solidFill>
                  <a:latin typeface="Arial"/>
                  <a:cs typeface="Arial"/>
                </a:rPr>
                <a:t>Upínací</a:t>
              </a:r>
              <a:r>
                <a:rPr lang="en-US" sz="2000">
                  <a:solidFill>
                    <a:srgbClr val="92A1B8"/>
                  </a:solidFill>
                  <a:latin typeface="Arial"/>
                  <a:cs typeface="Arial"/>
                </a:rPr>
                <a:t> </a:t>
              </a:r>
              <a:r>
                <a:rPr lang="en-US" sz="2000" err="1">
                  <a:solidFill>
                    <a:srgbClr val="92A1B8"/>
                  </a:solidFill>
                  <a:latin typeface="Arial"/>
                  <a:cs typeface="Arial"/>
                </a:rPr>
                <a:t>přípravek</a:t>
              </a:r>
              <a:r>
                <a:rPr lang="en-US" sz="2000">
                  <a:solidFill>
                    <a:srgbClr val="92A1B8"/>
                  </a:solidFill>
                  <a:latin typeface="Arial"/>
                  <a:cs typeface="Arial"/>
                </a:rPr>
                <a:t> </a:t>
              </a:r>
              <a:r>
                <a:rPr lang="en-US" sz="2000" err="1">
                  <a:solidFill>
                    <a:srgbClr val="92A1B8"/>
                  </a:solidFill>
                  <a:latin typeface="Arial"/>
                  <a:cs typeface="Arial"/>
                </a:rPr>
                <a:t>slouží</a:t>
              </a:r>
              <a:r>
                <a:rPr lang="en-US" sz="2000">
                  <a:solidFill>
                    <a:srgbClr val="92A1B8"/>
                  </a:solidFill>
                  <a:latin typeface="Arial"/>
                  <a:cs typeface="Arial"/>
                </a:rPr>
                <a:t> k </a:t>
              </a:r>
              <a:r>
                <a:rPr lang="en-US" sz="2000" err="1">
                  <a:solidFill>
                    <a:srgbClr val="92A1B8"/>
                  </a:solidFill>
                  <a:latin typeface="Arial"/>
                  <a:cs typeface="Arial"/>
                </a:rPr>
                <a:t>upnutí</a:t>
              </a:r>
              <a:r>
                <a:rPr lang="en-US" sz="2000">
                  <a:solidFill>
                    <a:srgbClr val="92A1B8"/>
                  </a:solidFill>
                  <a:latin typeface="Arial"/>
                  <a:cs typeface="Arial"/>
                </a:rPr>
                <a:t> </a:t>
              </a:r>
              <a:r>
                <a:rPr lang="en-US" sz="2000" err="1">
                  <a:solidFill>
                    <a:srgbClr val="92A1B8"/>
                  </a:solidFill>
                  <a:latin typeface="Arial"/>
                  <a:cs typeface="Arial"/>
                </a:rPr>
                <a:t>dílů</a:t>
              </a:r>
              <a:r>
                <a:rPr lang="en-US" sz="2000">
                  <a:solidFill>
                    <a:srgbClr val="92A1B8"/>
                  </a:solidFill>
                  <a:latin typeface="Arial"/>
                  <a:cs typeface="Arial"/>
                </a:rPr>
                <a:t> pro </a:t>
              </a:r>
              <a:r>
                <a:rPr lang="en-US" sz="2000" err="1">
                  <a:solidFill>
                    <a:srgbClr val="92A1B8"/>
                  </a:solidFill>
                  <a:latin typeface="Arial"/>
                  <a:cs typeface="Arial"/>
                </a:rPr>
                <a:t>zajištění</a:t>
              </a:r>
              <a:r>
                <a:rPr lang="en-US" sz="2000">
                  <a:solidFill>
                    <a:srgbClr val="92A1B8"/>
                  </a:solidFill>
                  <a:latin typeface="Arial"/>
                  <a:cs typeface="Arial"/>
                </a:rPr>
                <a:t> </a:t>
              </a:r>
              <a:r>
                <a:rPr lang="en-US" sz="2000" err="1">
                  <a:solidFill>
                    <a:srgbClr val="92A1B8"/>
                  </a:solidFill>
                  <a:latin typeface="Arial"/>
                  <a:cs typeface="Arial"/>
                </a:rPr>
                <a:t>jeho</a:t>
              </a:r>
              <a:r>
                <a:rPr lang="en-US" sz="2000">
                  <a:solidFill>
                    <a:srgbClr val="92A1B8"/>
                  </a:solidFill>
                  <a:latin typeface="Arial"/>
                  <a:cs typeface="Arial"/>
                </a:rPr>
                <a:t> </a:t>
              </a:r>
              <a:r>
                <a:rPr lang="en-US" sz="2000" err="1">
                  <a:solidFill>
                    <a:srgbClr val="92A1B8"/>
                  </a:solidFill>
                  <a:latin typeface="Arial"/>
                  <a:cs typeface="Arial"/>
                </a:rPr>
                <a:t>polohy</a:t>
              </a:r>
              <a:r>
                <a:rPr lang="en-US" sz="2000">
                  <a:solidFill>
                    <a:srgbClr val="92A1B8"/>
                  </a:solidFill>
                  <a:latin typeface="Arial"/>
                  <a:cs typeface="Arial"/>
                </a:rPr>
                <a:t> po </a:t>
              </a:r>
              <a:r>
                <a:rPr lang="en-US" sz="2000" err="1">
                  <a:solidFill>
                    <a:srgbClr val="92A1B8"/>
                  </a:solidFill>
                  <a:latin typeface="Arial"/>
                  <a:cs typeface="Arial"/>
                </a:rPr>
                <a:t>dobu</a:t>
              </a:r>
              <a:r>
                <a:rPr lang="en-US" sz="2000">
                  <a:solidFill>
                    <a:srgbClr val="92A1B8"/>
                  </a:solidFill>
                  <a:latin typeface="Arial"/>
                  <a:cs typeface="Arial"/>
                </a:rPr>
                <a:t> </a:t>
              </a:r>
              <a:r>
                <a:rPr lang="en-US" sz="2000" err="1">
                  <a:solidFill>
                    <a:srgbClr val="92A1B8"/>
                  </a:solidFill>
                  <a:latin typeface="Arial"/>
                  <a:cs typeface="Arial"/>
                </a:rPr>
                <a:t>obrábění</a:t>
              </a:r>
              <a:r>
                <a:rPr lang="en-US" sz="2000">
                  <a:solidFill>
                    <a:srgbClr val="92A1B8"/>
                  </a:solidFill>
                  <a:latin typeface="Arial"/>
                  <a:cs typeface="Arial"/>
                </a:rPr>
                <a:t>. </a:t>
              </a:r>
              <a:r>
                <a:rPr lang="en-US" sz="2000" err="1">
                  <a:solidFill>
                    <a:srgbClr val="92A1B8"/>
                  </a:solidFill>
                  <a:latin typeface="Arial"/>
                  <a:cs typeface="Arial"/>
                </a:rPr>
                <a:t>Přípravek</a:t>
              </a:r>
              <a:r>
                <a:rPr lang="en-US" sz="2000">
                  <a:solidFill>
                    <a:srgbClr val="92A1B8"/>
                  </a:solidFill>
                  <a:latin typeface="Arial"/>
                  <a:cs typeface="Arial"/>
                </a:rPr>
                <a:t> v </a:t>
              </a:r>
              <a:r>
                <a:rPr lang="en-US" sz="2000" err="1">
                  <a:solidFill>
                    <a:srgbClr val="92A1B8"/>
                  </a:solidFill>
                  <a:latin typeface="Arial"/>
                  <a:cs typeface="Arial"/>
                </a:rPr>
                <a:t>daném</a:t>
              </a:r>
              <a:r>
                <a:rPr lang="en-US" sz="2000">
                  <a:solidFill>
                    <a:srgbClr val="92A1B8"/>
                  </a:solidFill>
                  <a:latin typeface="Arial"/>
                  <a:cs typeface="Arial"/>
                </a:rPr>
                <a:t> </a:t>
              </a:r>
              <a:r>
                <a:rPr lang="en-US" sz="2000" err="1">
                  <a:solidFill>
                    <a:srgbClr val="92A1B8"/>
                  </a:solidFill>
                  <a:latin typeface="Arial"/>
                  <a:cs typeface="Arial"/>
                </a:rPr>
                <a:t>případě</a:t>
              </a:r>
              <a:r>
                <a:rPr lang="en-US" sz="2000">
                  <a:solidFill>
                    <a:srgbClr val="92A1B8"/>
                  </a:solidFill>
                  <a:latin typeface="Arial"/>
                  <a:cs typeface="Arial"/>
                </a:rPr>
                <a:t> se </a:t>
              </a:r>
              <a:r>
                <a:rPr lang="en-US" sz="2000" err="1">
                  <a:solidFill>
                    <a:srgbClr val="92A1B8"/>
                  </a:solidFill>
                  <a:latin typeface="Arial"/>
                  <a:cs typeface="Arial"/>
                </a:rPr>
                <a:t>skládá</a:t>
              </a:r>
              <a:r>
                <a:rPr lang="en-US" sz="2000">
                  <a:solidFill>
                    <a:srgbClr val="92A1B8"/>
                  </a:solidFill>
                  <a:latin typeface="Arial"/>
                  <a:cs typeface="Arial"/>
                </a:rPr>
                <a:t> ze </a:t>
              </a:r>
              <a:r>
                <a:rPr lang="en-US" sz="2000" err="1">
                  <a:solidFill>
                    <a:srgbClr val="92A1B8"/>
                  </a:solidFill>
                  <a:latin typeface="Arial"/>
                  <a:cs typeface="Arial"/>
                </a:rPr>
                <a:t>stolu</a:t>
              </a:r>
              <a:r>
                <a:rPr lang="en-US" sz="2000">
                  <a:solidFill>
                    <a:srgbClr val="92A1B8"/>
                  </a:solidFill>
                  <a:latin typeface="Arial"/>
                  <a:cs typeface="Arial"/>
                </a:rPr>
                <a:t> a </a:t>
              </a:r>
              <a:r>
                <a:rPr lang="en-US" sz="2000" err="1">
                  <a:solidFill>
                    <a:srgbClr val="92A1B8"/>
                  </a:solidFill>
                  <a:latin typeface="Arial"/>
                  <a:cs typeface="Arial"/>
                </a:rPr>
                <a:t>dvou</a:t>
              </a:r>
              <a:r>
                <a:rPr lang="en-US" sz="2000">
                  <a:solidFill>
                    <a:srgbClr val="92A1B8"/>
                  </a:solidFill>
                  <a:latin typeface="Arial"/>
                  <a:cs typeface="Arial"/>
                </a:rPr>
                <a:t> </a:t>
              </a:r>
              <a:r>
                <a:rPr lang="en-US" sz="2000" err="1">
                  <a:solidFill>
                    <a:srgbClr val="92A1B8"/>
                  </a:solidFill>
                  <a:latin typeface="Arial"/>
                  <a:cs typeface="Arial"/>
                </a:rPr>
                <a:t>pneumatických</a:t>
              </a:r>
              <a:r>
                <a:rPr lang="en-US" sz="2000">
                  <a:solidFill>
                    <a:srgbClr val="92A1B8"/>
                  </a:solidFill>
                  <a:latin typeface="Arial"/>
                  <a:cs typeface="Arial"/>
                </a:rPr>
                <a:t> </a:t>
              </a:r>
              <a:r>
                <a:rPr lang="en-US" sz="2000" err="1">
                  <a:solidFill>
                    <a:srgbClr val="92A1B8"/>
                  </a:solidFill>
                  <a:latin typeface="Arial"/>
                  <a:cs typeface="Arial"/>
                </a:rPr>
                <a:t>válců</a:t>
              </a:r>
              <a:r>
                <a:rPr lang="en-US" sz="2000">
                  <a:solidFill>
                    <a:srgbClr val="92A1B8"/>
                  </a:solidFill>
                  <a:latin typeface="Arial"/>
                  <a:cs typeface="Arial"/>
                </a:rPr>
                <a:t>. </a:t>
              </a:r>
              <a:r>
                <a:rPr lang="en-US" sz="2000" err="1">
                  <a:solidFill>
                    <a:srgbClr val="92A1B8"/>
                  </a:solidFill>
                  <a:latin typeface="Arial"/>
                  <a:cs typeface="Arial"/>
                </a:rPr>
                <a:t>Přípravek</a:t>
              </a:r>
              <a:r>
                <a:rPr lang="en-US" sz="2000">
                  <a:solidFill>
                    <a:srgbClr val="92A1B8"/>
                  </a:solidFill>
                  <a:latin typeface="Arial"/>
                  <a:cs typeface="Arial"/>
                </a:rPr>
                <a:t> se </a:t>
              </a:r>
              <a:r>
                <a:rPr lang="en-US" sz="2000" err="1">
                  <a:solidFill>
                    <a:srgbClr val="92A1B8"/>
                  </a:solidFill>
                  <a:latin typeface="Arial"/>
                  <a:cs typeface="Arial"/>
                </a:rPr>
                <a:t>řídí</a:t>
              </a:r>
              <a:r>
                <a:rPr lang="en-US" sz="2000">
                  <a:solidFill>
                    <a:srgbClr val="92A1B8"/>
                  </a:solidFill>
                  <a:latin typeface="Arial"/>
                  <a:cs typeface="Arial"/>
                </a:rPr>
                <a:t> </a:t>
              </a:r>
              <a:r>
                <a:rPr lang="cs-CZ" sz="2000">
                  <a:solidFill>
                    <a:srgbClr val="92A1B8"/>
                  </a:solidFill>
                  <a:latin typeface="Arial"/>
                  <a:cs typeface="Arial"/>
                </a:rPr>
                <a:t>v</a:t>
              </a:r>
              <a:r>
                <a:rPr lang="en-US" sz="2000">
                  <a:solidFill>
                    <a:srgbClr val="92A1B8"/>
                  </a:solidFill>
                  <a:latin typeface="Arial"/>
                  <a:cs typeface="Arial"/>
                </a:rPr>
                <a:t> </a:t>
              </a:r>
              <a:r>
                <a:rPr lang="en-US" sz="2000" err="1">
                  <a:solidFill>
                    <a:srgbClr val="92A1B8"/>
                  </a:solidFill>
                  <a:latin typeface="Arial"/>
                  <a:cs typeface="Arial"/>
                </a:rPr>
                <a:t>programu</a:t>
              </a:r>
              <a:r>
                <a:rPr lang="en-US" sz="2000">
                  <a:solidFill>
                    <a:srgbClr val="92A1B8"/>
                  </a:solidFill>
                  <a:latin typeface="Arial"/>
                  <a:cs typeface="Arial"/>
                </a:rPr>
                <a:t> v RAPID (</a:t>
              </a:r>
              <a:r>
                <a:rPr lang="en-US" sz="2000" err="1">
                  <a:solidFill>
                    <a:srgbClr val="92A1B8"/>
                  </a:solidFill>
                  <a:latin typeface="Arial"/>
                  <a:cs typeface="Arial"/>
                </a:rPr>
                <a:t>řízen</a:t>
              </a:r>
              <a:r>
                <a:rPr lang="en-US" sz="2000">
                  <a:solidFill>
                    <a:srgbClr val="92A1B8"/>
                  </a:solidFill>
                  <a:latin typeface="Arial"/>
                  <a:cs typeface="Arial"/>
                </a:rPr>
                <a:t> </a:t>
              </a:r>
              <a:r>
                <a:rPr lang="en-US" sz="2000" err="1">
                  <a:solidFill>
                    <a:srgbClr val="92A1B8"/>
                  </a:solidFill>
                  <a:latin typeface="Arial"/>
                  <a:cs typeface="Arial"/>
                </a:rPr>
                <a:t>robotem</a:t>
              </a:r>
              <a:r>
                <a:rPr lang="en-US" sz="2000">
                  <a:solidFill>
                    <a:srgbClr val="92A1B8"/>
                  </a:solidFill>
                  <a:latin typeface="Arial"/>
                  <a:cs typeface="Arial"/>
                </a:rPr>
                <a:t>).</a:t>
              </a:r>
              <a:endParaRPr lang="en-US"/>
            </a:p>
            <a:p>
              <a:br>
                <a:rPr lang="en-US"/>
              </a:br>
              <a:endParaRPr lang="en-US"/>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pic>
        <p:nvPicPr>
          <p:cNvPr id="3" name="Obrázek 2">
            <a:extLst>
              <a:ext uri="{FF2B5EF4-FFF2-40B4-BE49-F238E27FC236}">
                <a16:creationId xmlns:a16="http://schemas.microsoft.com/office/drawing/2014/main" id="{ED71022D-6A7F-34B4-AC6A-6CD6B4971EC0}"/>
              </a:ext>
            </a:extLst>
          </p:cNvPr>
          <p:cNvPicPr>
            <a:picLocks noChangeAspect="1"/>
          </p:cNvPicPr>
          <p:nvPr/>
        </p:nvPicPr>
        <p:blipFill>
          <a:blip r:embed="rId8"/>
          <a:stretch>
            <a:fillRect/>
          </a:stretch>
        </p:blipFill>
        <p:spPr>
          <a:xfrm>
            <a:off x="924666" y="2945244"/>
            <a:ext cx="4386470" cy="2327742"/>
          </a:xfrm>
          <a:prstGeom prst="rect">
            <a:avLst/>
          </a:prstGeom>
        </p:spPr>
      </p:pic>
      <p:pic>
        <p:nvPicPr>
          <p:cNvPr id="10" name="Obrázek 9">
            <a:extLst>
              <a:ext uri="{FF2B5EF4-FFF2-40B4-BE49-F238E27FC236}">
                <a16:creationId xmlns:a16="http://schemas.microsoft.com/office/drawing/2014/main" id="{9B32FD3C-5FD7-0693-19A2-A890843209C2}"/>
              </a:ext>
            </a:extLst>
          </p:cNvPr>
          <p:cNvPicPr>
            <a:picLocks noChangeAspect="1"/>
          </p:cNvPicPr>
          <p:nvPr/>
        </p:nvPicPr>
        <p:blipFill>
          <a:blip r:embed="rId9"/>
          <a:stretch>
            <a:fillRect/>
          </a:stretch>
        </p:blipFill>
        <p:spPr>
          <a:xfrm>
            <a:off x="6953222" y="2944704"/>
            <a:ext cx="4039456" cy="2328822"/>
          </a:xfrm>
          <a:prstGeom prst="rect">
            <a:avLst/>
          </a:prstGeom>
        </p:spPr>
      </p:pic>
      <p:sp>
        <p:nvSpPr>
          <p:cNvPr id="11" name="TextBox 3">
            <a:extLst>
              <a:ext uri="{FF2B5EF4-FFF2-40B4-BE49-F238E27FC236}">
                <a16:creationId xmlns:a16="http://schemas.microsoft.com/office/drawing/2014/main" id="{B28909BE-99AF-BFFB-9428-5008BB2EB7D6}"/>
              </a:ext>
            </a:extLst>
          </p:cNvPr>
          <p:cNvSpPr txBox="1"/>
          <p:nvPr/>
        </p:nvSpPr>
        <p:spPr>
          <a:xfrm>
            <a:off x="1413001" y="5377422"/>
            <a:ext cx="3337903"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Upínací přípravek s dorazem</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
        <p:nvSpPr>
          <p:cNvPr id="12" name="TextBox 3">
            <a:extLst>
              <a:ext uri="{FF2B5EF4-FFF2-40B4-BE49-F238E27FC236}">
                <a16:creationId xmlns:a16="http://schemas.microsoft.com/office/drawing/2014/main" id="{D0D29EA3-B7A7-3149-B6DC-8EAB1EC06B67}"/>
              </a:ext>
            </a:extLst>
          </p:cNvPr>
          <p:cNvSpPr txBox="1"/>
          <p:nvPr/>
        </p:nvSpPr>
        <p:spPr>
          <a:xfrm>
            <a:off x="7311260" y="5377422"/>
            <a:ext cx="3263975" cy="707886"/>
          </a:xfrm>
          <a:prstGeom prst="rect">
            <a:avLst/>
          </a:prstGeom>
          <a:noFill/>
        </p:spPr>
        <p:txBody>
          <a:bodyPr wrap="square">
            <a:spAutoFit/>
          </a:bodyPr>
          <a:lstStyle/>
          <a:p>
            <a:pPr algn="ctr"/>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Upínací přípravek s dorazem na sklopeném stole </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8792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err="1">
                <a:solidFill>
                  <a:schemeClr val="bg1"/>
                </a:solidFill>
                <a:latin typeface="Vafle Light VUT" pitchFamily="2" charset="2"/>
              </a:rPr>
              <a:t>Implementace</a:t>
            </a:r>
            <a:r>
              <a:rPr lang="cs-CZ" sz="2800">
                <a:solidFill>
                  <a:schemeClr val="bg1"/>
                </a:solidFill>
                <a:latin typeface="Vafle Light VUT" pitchFamily="2" charset="2"/>
              </a:rPr>
              <a:t> </a:t>
            </a:r>
            <a:r>
              <a:rPr lang="en-GB" sz="2800">
                <a:solidFill>
                  <a:schemeClr val="bg1"/>
                </a:solidFill>
                <a:latin typeface="Vafle Light VUT" pitchFamily="2" charset="2"/>
              </a:rPr>
              <a:t>ABB </a:t>
            </a:r>
            <a:r>
              <a:rPr lang="en-GB" sz="2800" err="1">
                <a:solidFill>
                  <a:schemeClr val="bg1"/>
                </a:solidFill>
                <a:latin typeface="Vafle Light VUT" pitchFamily="2" charset="2"/>
              </a:rPr>
              <a:t>RobotStudio</a:t>
            </a:r>
            <a:endParaRPr lang="en-GB" sz="280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18/21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err="1">
                <a:solidFill>
                  <a:srgbClr val="C0C9D6"/>
                </a:solidFill>
                <a:latin typeface="Vafle Light VUT" pitchFamily="2" charset="2"/>
              </a:rPr>
              <a:t>Implementace</a:t>
            </a:r>
            <a:r>
              <a:rPr lang="en-GB" sz="1000">
                <a:solidFill>
                  <a:srgbClr val="C0C9D6"/>
                </a:solidFill>
                <a:latin typeface="Vafle Light VUT" pitchFamily="2" charset="2"/>
              </a:rPr>
              <a:t> ABB </a:t>
            </a:r>
            <a:r>
              <a:rPr lang="en-GB" sz="1000" err="1">
                <a:solidFill>
                  <a:srgbClr val="C0C9D6"/>
                </a:solidFill>
                <a:latin typeface="Vafle Light VUT" pitchFamily="2" charset="2"/>
              </a:rPr>
              <a:t>RobotStudio</a:t>
            </a:r>
            <a:endParaRPr lang="en-GB" sz="1000">
              <a:solidFill>
                <a:srgbClr val="C0C9D6"/>
              </a:solidFill>
              <a:latin typeface="Vafle Light VUT" pitchFamily="2" charset="2"/>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lIns="91440" tIns="45720" rIns="91440" bIns="45720" anchor="t">
            <a:spAutoFit/>
          </a:bodyPr>
          <a:lstStyle/>
          <a:p>
            <a:pPr algn="just"/>
            <a:r>
              <a:rPr lang="cs-CZ" sz="2000" b="1">
                <a:solidFill>
                  <a:srgbClr val="45586B"/>
                </a:solidFill>
                <a:effectLst/>
                <a:latin typeface="Vafle Light VUT"/>
                <a:ea typeface="Times New Roman" panose="02020603050405020304" pitchFamily="18" charset="0"/>
                <a:cs typeface="Times New Roman"/>
                <a:sym typeface="Vafle Light VUT"/>
              </a:rPr>
              <a:t>Station</a:t>
            </a:r>
            <a:r>
              <a:rPr lang="cs-CZ" sz="2000" b="1">
                <a:solidFill>
                  <a:srgbClr val="45586B"/>
                </a:solidFill>
                <a:latin typeface="Vafle Light VUT"/>
                <a:ea typeface="Times New Roman" panose="02020603050405020304" pitchFamily="18" charset="0"/>
                <a:cs typeface="Times New Roman"/>
                <a:sym typeface="Vafle Light VUT"/>
              </a:rPr>
              <a:t> </a:t>
            </a:r>
            <a:r>
              <a:rPr lang="cs-CZ" sz="2000" b="1" err="1">
                <a:solidFill>
                  <a:srgbClr val="45586B"/>
                </a:solidFill>
                <a:latin typeface="Vafle Light VUT"/>
                <a:ea typeface="Times New Roman" panose="02020603050405020304" pitchFamily="18" charset="0"/>
                <a:cs typeface="Times New Roman"/>
                <a:sym typeface="Vafle Light VUT"/>
              </a:rPr>
              <a:t>Logic</a:t>
            </a:r>
            <a:endParaRPr lang="en-GB" sz="2000" b="1" err="1">
              <a:solidFill>
                <a:srgbClr val="45586B"/>
              </a:solidFill>
              <a:effectLst/>
              <a:latin typeface="Vafle Light VUT"/>
              <a:ea typeface="Times New Roman" panose="02020603050405020304" pitchFamily="18" charset="0"/>
              <a:cs typeface="Times New Roman"/>
              <a:sym typeface="Vafle Light VUT"/>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10776880" cy="3077766"/>
            <a:chOff x="484204" y="1639689"/>
            <a:chExt cx="10776880" cy="3077766"/>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10478090" cy="3077766"/>
            </a:xfrm>
            <a:prstGeom prst="rect">
              <a:avLst/>
            </a:prstGeom>
          </p:spPr>
          <p:txBody>
            <a:bodyPr wrap="square" lIns="91440" tIns="45720" rIns="91440" bIns="45720" anchor="t">
              <a:spAutoFit/>
            </a:bodyPr>
            <a:lstStyle/>
            <a:p>
              <a:r>
                <a:rPr lang="en-US" sz="2000" dirty="0" err="1">
                  <a:solidFill>
                    <a:srgbClr val="92A1B8"/>
                  </a:solidFill>
                  <a:latin typeface="Arial"/>
                  <a:cs typeface="Arial"/>
                </a:rPr>
                <a:t>Roboty</a:t>
              </a:r>
              <a:r>
                <a:rPr lang="en-US" sz="2000" dirty="0">
                  <a:solidFill>
                    <a:srgbClr val="92A1B8"/>
                  </a:solidFill>
                  <a:latin typeface="Arial"/>
                  <a:cs typeface="Arial"/>
                </a:rPr>
                <a:t> </a:t>
              </a:r>
              <a:r>
                <a:rPr lang="en-US" sz="2000" dirty="0" err="1">
                  <a:solidFill>
                    <a:srgbClr val="92A1B8"/>
                  </a:solidFill>
                  <a:latin typeface="Arial"/>
                  <a:cs typeface="Arial"/>
                </a:rPr>
                <a:t>komunikují</a:t>
              </a:r>
              <a:r>
                <a:rPr lang="en-US" sz="2000" dirty="0">
                  <a:solidFill>
                    <a:srgbClr val="92A1B8"/>
                  </a:solidFill>
                  <a:latin typeface="Arial"/>
                  <a:cs typeface="Arial"/>
                </a:rPr>
                <a:t> </a:t>
              </a:r>
              <a:r>
                <a:rPr lang="en-US" sz="2000" dirty="0" err="1">
                  <a:solidFill>
                    <a:srgbClr val="92A1B8"/>
                  </a:solidFill>
                  <a:latin typeface="Arial"/>
                  <a:cs typeface="Arial"/>
                </a:rPr>
                <a:t>primárně</a:t>
              </a:r>
              <a:r>
                <a:rPr lang="en-US" sz="2000" dirty="0">
                  <a:solidFill>
                    <a:srgbClr val="92A1B8"/>
                  </a:solidFill>
                  <a:latin typeface="Arial"/>
                  <a:cs typeface="Arial"/>
                </a:rPr>
                <a:t> </a:t>
              </a:r>
              <a:r>
                <a:rPr lang="en-US" sz="2000" dirty="0" err="1">
                  <a:solidFill>
                    <a:srgbClr val="92A1B8"/>
                  </a:solidFill>
                  <a:latin typeface="Arial"/>
                  <a:cs typeface="Arial"/>
                </a:rPr>
                <a:t>pomoc</a:t>
              </a:r>
              <a:r>
                <a:rPr lang="cs-CZ" sz="2000" dirty="0">
                  <a:solidFill>
                    <a:srgbClr val="92A1B8"/>
                  </a:solidFill>
                  <a:latin typeface="Arial"/>
                  <a:cs typeface="Arial"/>
                </a:rPr>
                <a:t>í</a:t>
              </a:r>
              <a:r>
                <a:rPr lang="en-US" sz="2000" dirty="0">
                  <a:solidFill>
                    <a:srgbClr val="92A1B8"/>
                  </a:solidFill>
                  <a:latin typeface="Arial"/>
                  <a:cs typeface="Arial"/>
                </a:rPr>
                <a:t> IO </a:t>
              </a:r>
              <a:r>
                <a:rPr lang="en-US" sz="2000" dirty="0" err="1">
                  <a:solidFill>
                    <a:srgbClr val="92A1B8"/>
                  </a:solidFill>
                  <a:latin typeface="Arial"/>
                  <a:cs typeface="Arial"/>
                </a:rPr>
                <a:t>signálu</a:t>
              </a:r>
              <a:r>
                <a:rPr lang="en-US" sz="2000" dirty="0">
                  <a:solidFill>
                    <a:srgbClr val="92A1B8"/>
                  </a:solidFill>
                  <a:latin typeface="Arial"/>
                  <a:cs typeface="Arial"/>
                </a:rPr>
                <a:t>. </a:t>
              </a:r>
              <a:r>
                <a:rPr lang="en-US" sz="2000" dirty="0" err="1">
                  <a:solidFill>
                    <a:srgbClr val="92A1B8"/>
                  </a:solidFill>
                  <a:latin typeface="Arial"/>
                  <a:cs typeface="Arial"/>
                </a:rPr>
                <a:t>Podávací</a:t>
              </a:r>
              <a:r>
                <a:rPr lang="en-US" sz="2000" dirty="0">
                  <a:solidFill>
                    <a:srgbClr val="92A1B8"/>
                  </a:solidFill>
                  <a:latin typeface="Arial"/>
                  <a:cs typeface="Arial"/>
                </a:rPr>
                <a:t> </a:t>
              </a:r>
              <a:r>
                <a:rPr lang="en-US" sz="2000" dirty="0" err="1">
                  <a:solidFill>
                    <a:srgbClr val="92A1B8"/>
                  </a:solidFill>
                  <a:latin typeface="Arial"/>
                  <a:cs typeface="Arial"/>
                </a:rPr>
                <a:t>roboty</a:t>
              </a:r>
              <a:r>
                <a:rPr lang="en-US" sz="2000" dirty="0">
                  <a:solidFill>
                    <a:srgbClr val="92A1B8"/>
                  </a:solidFill>
                  <a:latin typeface="Arial"/>
                  <a:cs typeface="Arial"/>
                </a:rPr>
                <a:t> </a:t>
              </a:r>
              <a:r>
                <a:rPr lang="en-US" sz="2000" dirty="0" err="1">
                  <a:solidFill>
                    <a:srgbClr val="92A1B8"/>
                  </a:solidFill>
                  <a:latin typeface="Arial"/>
                  <a:cs typeface="Arial"/>
                </a:rPr>
                <a:t>čekají</a:t>
              </a:r>
              <a:r>
                <a:rPr lang="en-US" sz="2000" dirty="0">
                  <a:solidFill>
                    <a:srgbClr val="92A1B8"/>
                  </a:solidFill>
                  <a:latin typeface="Arial"/>
                  <a:cs typeface="Arial"/>
                </a:rPr>
                <a:t> </a:t>
              </a:r>
              <a:r>
                <a:rPr lang="en-US" sz="2000" dirty="0" err="1">
                  <a:solidFill>
                    <a:srgbClr val="92A1B8"/>
                  </a:solidFill>
                  <a:latin typeface="Arial"/>
                  <a:cs typeface="Arial"/>
                </a:rPr>
                <a:t>na</a:t>
              </a:r>
              <a:r>
                <a:rPr lang="en-US" sz="2000" dirty="0">
                  <a:solidFill>
                    <a:srgbClr val="92A1B8"/>
                  </a:solidFill>
                  <a:latin typeface="Arial"/>
                  <a:cs typeface="Arial"/>
                </a:rPr>
                <a:t> </a:t>
              </a:r>
              <a:r>
                <a:rPr lang="cs-CZ" sz="2000" dirty="0">
                  <a:solidFill>
                    <a:srgbClr val="92A1B8"/>
                  </a:solidFill>
                  <a:latin typeface="Arial"/>
                  <a:cs typeface="Arial"/>
                </a:rPr>
                <a:t>uvolnění</a:t>
              </a:r>
              <a:r>
                <a:rPr lang="en-US" sz="2000" dirty="0">
                  <a:solidFill>
                    <a:srgbClr val="92A1B8"/>
                  </a:solidFill>
                  <a:latin typeface="Arial"/>
                  <a:cs typeface="Arial"/>
                </a:rPr>
                <a:t> </a:t>
              </a:r>
              <a:r>
                <a:rPr lang="en-US" sz="2000" dirty="0" err="1">
                  <a:solidFill>
                    <a:srgbClr val="92A1B8"/>
                  </a:solidFill>
                  <a:latin typeface="Arial"/>
                  <a:cs typeface="Arial"/>
                </a:rPr>
                <a:t>pracovišť</a:t>
              </a:r>
              <a:r>
                <a:rPr lang="en-US" sz="2000" dirty="0">
                  <a:solidFill>
                    <a:srgbClr val="92A1B8"/>
                  </a:solidFill>
                  <a:latin typeface="Arial"/>
                  <a:cs typeface="Arial"/>
                </a:rPr>
                <a:t> a </a:t>
              </a:r>
              <a:r>
                <a:rPr lang="en-US" sz="2000" dirty="0" err="1">
                  <a:solidFill>
                    <a:srgbClr val="92A1B8"/>
                  </a:solidFill>
                  <a:latin typeface="Arial"/>
                  <a:cs typeface="Arial"/>
                </a:rPr>
                <a:t>na</a:t>
              </a:r>
              <a:r>
                <a:rPr lang="en-US" sz="2000" dirty="0">
                  <a:solidFill>
                    <a:srgbClr val="92A1B8"/>
                  </a:solidFill>
                  <a:latin typeface="Arial"/>
                  <a:cs typeface="Arial"/>
                </a:rPr>
                <a:t> </a:t>
              </a:r>
              <a:r>
                <a:rPr lang="en-US" sz="2000" dirty="0" err="1">
                  <a:solidFill>
                    <a:srgbClr val="92A1B8"/>
                  </a:solidFill>
                  <a:latin typeface="Arial"/>
                  <a:cs typeface="Arial"/>
                </a:rPr>
                <a:t>základě</a:t>
              </a:r>
              <a:r>
                <a:rPr lang="en-US" sz="2000" dirty="0">
                  <a:solidFill>
                    <a:srgbClr val="92A1B8"/>
                  </a:solidFill>
                  <a:latin typeface="Arial"/>
                  <a:cs typeface="Arial"/>
                </a:rPr>
                <a:t> </a:t>
              </a:r>
              <a:r>
                <a:rPr lang="en-US" sz="2000" dirty="0" err="1">
                  <a:solidFill>
                    <a:srgbClr val="92A1B8"/>
                  </a:solidFill>
                  <a:latin typeface="Arial"/>
                  <a:cs typeface="Arial"/>
                </a:rPr>
                <a:t>hodnot</a:t>
              </a:r>
              <a:r>
                <a:rPr lang="en-US" sz="2000" dirty="0">
                  <a:solidFill>
                    <a:srgbClr val="92A1B8"/>
                  </a:solidFill>
                  <a:latin typeface="Arial"/>
                  <a:cs typeface="Arial"/>
                </a:rPr>
                <a:t> input </a:t>
              </a:r>
              <a:r>
                <a:rPr lang="en-US" sz="2000" dirty="0" err="1">
                  <a:solidFill>
                    <a:srgbClr val="92A1B8"/>
                  </a:solidFill>
                  <a:latin typeface="Arial"/>
                  <a:cs typeface="Arial"/>
                </a:rPr>
                <a:t>signalu</a:t>
              </a:r>
              <a:r>
                <a:rPr lang="en-US" sz="2000" dirty="0">
                  <a:solidFill>
                    <a:srgbClr val="92A1B8"/>
                  </a:solidFill>
                  <a:latin typeface="Arial"/>
                  <a:cs typeface="Arial"/>
                </a:rPr>
                <a:t> se </a:t>
              </a:r>
              <a:r>
                <a:rPr lang="en-US" sz="2000" dirty="0" err="1">
                  <a:solidFill>
                    <a:srgbClr val="92A1B8"/>
                  </a:solidFill>
                  <a:latin typeface="Arial"/>
                  <a:cs typeface="Arial"/>
                </a:rPr>
                <a:t>rozhodují</a:t>
              </a:r>
              <a:r>
                <a:rPr lang="en-US" sz="2000" dirty="0">
                  <a:solidFill>
                    <a:srgbClr val="92A1B8"/>
                  </a:solidFill>
                  <a:latin typeface="Arial"/>
                  <a:cs typeface="Arial"/>
                </a:rPr>
                <a:t> o </a:t>
              </a:r>
              <a:r>
                <a:rPr lang="en-US" sz="2000" dirty="0" err="1">
                  <a:solidFill>
                    <a:srgbClr val="92A1B8"/>
                  </a:solidFill>
                  <a:latin typeface="Arial"/>
                  <a:cs typeface="Arial"/>
                </a:rPr>
                <a:t>typu</a:t>
              </a:r>
              <a:r>
                <a:rPr lang="en-US" sz="2000" dirty="0">
                  <a:solidFill>
                    <a:srgbClr val="92A1B8"/>
                  </a:solidFill>
                  <a:latin typeface="Arial"/>
                  <a:cs typeface="Arial"/>
                </a:rPr>
                <a:t> </a:t>
              </a:r>
              <a:r>
                <a:rPr lang="en-US" sz="2000" dirty="0" err="1">
                  <a:solidFill>
                    <a:srgbClr val="92A1B8"/>
                  </a:solidFill>
                  <a:latin typeface="Arial"/>
                  <a:cs typeface="Arial"/>
                </a:rPr>
                <a:t>který</a:t>
              </a:r>
              <a:r>
                <a:rPr lang="en-US" sz="2000" dirty="0">
                  <a:solidFill>
                    <a:srgbClr val="92A1B8"/>
                  </a:solidFill>
                  <a:latin typeface="Arial"/>
                  <a:cs typeface="Arial"/>
                </a:rPr>
                <a:t> </a:t>
              </a:r>
              <a:r>
                <a:rPr lang="en-US" sz="2000" dirty="0" err="1">
                  <a:solidFill>
                    <a:srgbClr val="92A1B8"/>
                  </a:solidFill>
                  <a:latin typeface="Arial"/>
                  <a:cs typeface="Arial"/>
                </a:rPr>
                <a:t>uvolní</a:t>
              </a:r>
              <a:r>
                <a:rPr lang="en-US" sz="2000" dirty="0">
                  <a:solidFill>
                    <a:srgbClr val="92A1B8"/>
                  </a:solidFill>
                  <a:latin typeface="Arial"/>
                  <a:cs typeface="Arial"/>
                </a:rPr>
                <a:t> pro </a:t>
              </a:r>
              <a:r>
                <a:rPr lang="en-US" sz="2000" dirty="0" err="1">
                  <a:solidFill>
                    <a:srgbClr val="92A1B8"/>
                  </a:solidFill>
                  <a:latin typeface="Arial"/>
                  <a:cs typeface="Arial"/>
                </a:rPr>
                <a:t>zpracování</a:t>
              </a:r>
              <a:r>
                <a:rPr lang="en-US" sz="2000" dirty="0">
                  <a:solidFill>
                    <a:srgbClr val="92A1B8"/>
                  </a:solidFill>
                  <a:latin typeface="Arial"/>
                  <a:cs typeface="Arial"/>
                </a:rPr>
                <a:t>. </a:t>
              </a:r>
              <a:endParaRPr lang="en-US" dirty="0"/>
            </a:p>
            <a:p>
              <a:endParaRPr lang="en-US" dirty="0"/>
            </a:p>
            <a:p>
              <a:r>
                <a:rPr lang="en-US" sz="2000" dirty="0" err="1">
                  <a:solidFill>
                    <a:srgbClr val="92A1B8"/>
                  </a:solidFill>
                  <a:latin typeface="Arial"/>
                  <a:cs typeface="Arial"/>
                </a:rPr>
                <a:t>Simulace</a:t>
              </a:r>
              <a:r>
                <a:rPr lang="en-US" sz="2000" dirty="0">
                  <a:solidFill>
                    <a:srgbClr val="92A1B8"/>
                  </a:solidFill>
                  <a:latin typeface="Arial"/>
                  <a:cs typeface="Arial"/>
                </a:rPr>
                <a:t> </a:t>
              </a:r>
              <a:r>
                <a:rPr lang="en-US" sz="2000" dirty="0" err="1">
                  <a:solidFill>
                    <a:srgbClr val="92A1B8"/>
                  </a:solidFill>
                  <a:latin typeface="Arial"/>
                  <a:cs typeface="Arial"/>
                </a:rPr>
                <a:t>provedení</a:t>
              </a:r>
              <a:r>
                <a:rPr lang="en-US" sz="2000" dirty="0">
                  <a:solidFill>
                    <a:srgbClr val="92A1B8"/>
                  </a:solidFill>
                  <a:latin typeface="Arial"/>
                  <a:cs typeface="Arial"/>
                </a:rPr>
                <a:t> </a:t>
              </a:r>
              <a:r>
                <a:rPr lang="en-US" sz="2000" dirty="0" err="1">
                  <a:solidFill>
                    <a:srgbClr val="92A1B8"/>
                  </a:solidFill>
                  <a:latin typeface="Arial"/>
                  <a:cs typeface="Arial"/>
                </a:rPr>
                <a:t>operace</a:t>
              </a:r>
              <a:r>
                <a:rPr lang="en-US" sz="2000" dirty="0">
                  <a:solidFill>
                    <a:srgbClr val="92A1B8"/>
                  </a:solidFill>
                  <a:latin typeface="Arial"/>
                  <a:cs typeface="Arial"/>
                </a:rPr>
                <a:t> je </a:t>
              </a:r>
              <a:r>
                <a:rPr lang="en-US" sz="2000" dirty="0" err="1">
                  <a:solidFill>
                    <a:srgbClr val="92A1B8"/>
                  </a:solidFill>
                  <a:latin typeface="Arial"/>
                  <a:cs typeface="Arial"/>
                </a:rPr>
                <a:t>dosažena</a:t>
              </a:r>
              <a:r>
                <a:rPr lang="en-US" sz="2000" dirty="0">
                  <a:solidFill>
                    <a:srgbClr val="92A1B8"/>
                  </a:solidFill>
                  <a:latin typeface="Arial"/>
                  <a:cs typeface="Arial"/>
                </a:rPr>
                <a:t> </a:t>
              </a:r>
              <a:r>
                <a:rPr lang="en-US" sz="2000" dirty="0" err="1">
                  <a:solidFill>
                    <a:srgbClr val="92A1B8"/>
                  </a:solidFill>
                  <a:latin typeface="Arial"/>
                  <a:cs typeface="Arial"/>
                </a:rPr>
                <a:t>výměnou</a:t>
              </a:r>
              <a:r>
                <a:rPr lang="en-US" sz="2000" dirty="0">
                  <a:solidFill>
                    <a:srgbClr val="92A1B8"/>
                  </a:solidFill>
                  <a:latin typeface="Arial"/>
                  <a:cs typeface="Arial"/>
                </a:rPr>
                <a:t> </a:t>
              </a:r>
              <a:r>
                <a:rPr lang="en-US" sz="2000" dirty="0" err="1">
                  <a:solidFill>
                    <a:srgbClr val="92A1B8"/>
                  </a:solidFill>
                  <a:latin typeface="Arial"/>
                  <a:cs typeface="Arial"/>
                </a:rPr>
                <a:t>modelu</a:t>
              </a:r>
              <a:r>
                <a:rPr lang="en-US" sz="2000" dirty="0">
                  <a:solidFill>
                    <a:srgbClr val="92A1B8"/>
                  </a:solidFill>
                  <a:latin typeface="Arial"/>
                  <a:cs typeface="Arial"/>
                </a:rPr>
                <a:t> </a:t>
              </a:r>
              <a:r>
                <a:rPr lang="en-US" sz="2000" dirty="0" err="1">
                  <a:solidFill>
                    <a:srgbClr val="92A1B8"/>
                  </a:solidFill>
                  <a:latin typeface="Arial"/>
                  <a:cs typeface="Arial"/>
                </a:rPr>
                <a:t>před</a:t>
              </a:r>
              <a:r>
                <a:rPr lang="en-US" sz="2000" dirty="0">
                  <a:solidFill>
                    <a:srgbClr val="92A1B8"/>
                  </a:solidFill>
                  <a:latin typeface="Arial"/>
                  <a:cs typeface="Arial"/>
                </a:rPr>
                <a:t> </a:t>
              </a:r>
              <a:r>
                <a:rPr lang="en-US" sz="2000" dirty="0" err="1">
                  <a:solidFill>
                    <a:srgbClr val="92A1B8"/>
                  </a:solidFill>
                  <a:latin typeface="Arial"/>
                  <a:cs typeface="Arial"/>
                </a:rPr>
                <a:t>operací</a:t>
              </a:r>
              <a:r>
                <a:rPr lang="en-US" sz="2000" dirty="0">
                  <a:solidFill>
                    <a:srgbClr val="92A1B8"/>
                  </a:solidFill>
                  <a:latin typeface="Arial"/>
                  <a:cs typeface="Arial"/>
                </a:rPr>
                <a:t> za model po </a:t>
              </a:r>
              <a:r>
                <a:rPr lang="en-US" sz="2000" dirty="0" err="1">
                  <a:solidFill>
                    <a:srgbClr val="92A1B8"/>
                  </a:solidFill>
                  <a:latin typeface="Arial"/>
                  <a:cs typeface="Arial"/>
                </a:rPr>
                <a:t>operací</a:t>
              </a:r>
              <a:r>
                <a:rPr lang="en-US" sz="2000" dirty="0">
                  <a:solidFill>
                    <a:srgbClr val="92A1B8"/>
                  </a:solidFill>
                  <a:latin typeface="Arial"/>
                  <a:cs typeface="Arial"/>
                </a:rPr>
                <a:t>. </a:t>
              </a:r>
              <a:r>
                <a:rPr lang="en-US" sz="2000" dirty="0" err="1">
                  <a:solidFill>
                    <a:srgbClr val="92A1B8"/>
                  </a:solidFill>
                  <a:latin typeface="Arial"/>
                  <a:cs typeface="Arial"/>
                </a:rPr>
                <a:t>Logika</a:t>
              </a:r>
              <a:r>
                <a:rPr lang="en-US" sz="2000" dirty="0">
                  <a:solidFill>
                    <a:srgbClr val="92A1B8"/>
                  </a:solidFill>
                  <a:latin typeface="Arial"/>
                  <a:cs typeface="Arial"/>
                </a:rPr>
                <a:t> je </a:t>
              </a:r>
              <a:r>
                <a:rPr lang="en-US" sz="2000" dirty="0" err="1">
                  <a:solidFill>
                    <a:srgbClr val="92A1B8"/>
                  </a:solidFill>
                  <a:latin typeface="Arial"/>
                  <a:cs typeface="Arial"/>
                </a:rPr>
                <a:t>rozdělena</a:t>
              </a:r>
              <a:r>
                <a:rPr lang="en-US" sz="2000" dirty="0">
                  <a:solidFill>
                    <a:srgbClr val="92A1B8"/>
                  </a:solidFill>
                  <a:latin typeface="Arial"/>
                  <a:cs typeface="Arial"/>
                </a:rPr>
                <a:t> </a:t>
              </a:r>
              <a:r>
                <a:rPr lang="en-US" sz="2000" dirty="0" err="1">
                  <a:solidFill>
                    <a:srgbClr val="92A1B8"/>
                  </a:solidFill>
                  <a:latin typeface="Arial"/>
                  <a:cs typeface="Arial"/>
                </a:rPr>
                <a:t>na</a:t>
              </a:r>
              <a:r>
                <a:rPr lang="en-US" sz="2000" dirty="0">
                  <a:solidFill>
                    <a:srgbClr val="92A1B8"/>
                  </a:solidFill>
                  <a:latin typeface="Arial"/>
                  <a:cs typeface="Arial"/>
                </a:rPr>
                <a:t> </a:t>
              </a:r>
              <a:r>
                <a:rPr lang="en-US" sz="2000" dirty="0" err="1">
                  <a:solidFill>
                    <a:srgbClr val="92A1B8"/>
                  </a:solidFill>
                  <a:latin typeface="Arial"/>
                  <a:cs typeface="Arial"/>
                </a:rPr>
                <a:t>několik</a:t>
              </a:r>
              <a:r>
                <a:rPr lang="en-US" sz="2000" dirty="0">
                  <a:solidFill>
                    <a:srgbClr val="92A1B8"/>
                  </a:solidFill>
                  <a:latin typeface="Arial"/>
                  <a:cs typeface="Arial"/>
                </a:rPr>
                <a:t> </a:t>
              </a:r>
              <a:r>
                <a:rPr lang="en-US" sz="2000" dirty="0" err="1">
                  <a:solidFill>
                    <a:srgbClr val="92A1B8"/>
                  </a:solidFill>
                  <a:latin typeface="Arial"/>
                  <a:cs typeface="Arial"/>
                </a:rPr>
                <a:t>komponent</a:t>
              </a:r>
              <a:r>
                <a:rPr lang="en-US" sz="2000" dirty="0">
                  <a:solidFill>
                    <a:srgbClr val="92A1B8"/>
                  </a:solidFill>
                  <a:latin typeface="Arial"/>
                  <a:cs typeface="Arial"/>
                </a:rPr>
                <a:t> </a:t>
              </a:r>
              <a:r>
                <a:rPr lang="en-US" sz="2000" dirty="0" err="1">
                  <a:solidFill>
                    <a:srgbClr val="92A1B8"/>
                  </a:solidFill>
                  <a:latin typeface="Arial"/>
                  <a:cs typeface="Arial"/>
                </a:rPr>
                <a:t>které</a:t>
              </a:r>
              <a:r>
                <a:rPr lang="en-US" sz="2000" dirty="0">
                  <a:solidFill>
                    <a:srgbClr val="92A1B8"/>
                  </a:solidFill>
                  <a:latin typeface="Arial"/>
                  <a:cs typeface="Arial"/>
                </a:rPr>
                <a:t> </a:t>
              </a:r>
              <a:r>
                <a:rPr lang="en-US" sz="2000" dirty="0" err="1">
                  <a:solidFill>
                    <a:srgbClr val="92A1B8"/>
                  </a:solidFill>
                  <a:latin typeface="Arial"/>
                  <a:cs typeface="Arial"/>
                </a:rPr>
                <a:t>zodpovídají</a:t>
              </a:r>
              <a:r>
                <a:rPr lang="en-US" sz="2000" dirty="0">
                  <a:solidFill>
                    <a:srgbClr val="92A1B8"/>
                  </a:solidFill>
                  <a:latin typeface="Arial"/>
                  <a:cs typeface="Arial"/>
                </a:rPr>
                <a:t> za </a:t>
              </a:r>
              <a:r>
                <a:rPr lang="en-US" sz="2000" dirty="0" err="1">
                  <a:solidFill>
                    <a:srgbClr val="92A1B8"/>
                  </a:solidFill>
                  <a:latin typeface="Arial"/>
                  <a:cs typeface="Arial"/>
                </a:rPr>
                <a:t>určité</a:t>
              </a:r>
              <a:r>
                <a:rPr lang="en-US" sz="2000" dirty="0">
                  <a:solidFill>
                    <a:srgbClr val="92A1B8"/>
                  </a:solidFill>
                  <a:latin typeface="Arial"/>
                  <a:cs typeface="Arial"/>
                </a:rPr>
                <a:t> </a:t>
              </a:r>
              <a:r>
                <a:rPr lang="en-US" sz="2000" dirty="0" err="1">
                  <a:solidFill>
                    <a:srgbClr val="92A1B8"/>
                  </a:solidFill>
                  <a:latin typeface="Arial"/>
                  <a:cs typeface="Arial"/>
                </a:rPr>
                <a:t>izolované</a:t>
              </a:r>
              <a:r>
                <a:rPr lang="en-US" sz="2000" dirty="0">
                  <a:solidFill>
                    <a:srgbClr val="92A1B8"/>
                  </a:solidFill>
                  <a:latin typeface="Arial"/>
                  <a:cs typeface="Arial"/>
                </a:rPr>
                <a:t> </a:t>
              </a:r>
              <a:r>
                <a:rPr lang="en-US" sz="2000" dirty="0" err="1">
                  <a:solidFill>
                    <a:srgbClr val="92A1B8"/>
                  </a:solidFill>
                  <a:latin typeface="Arial"/>
                  <a:cs typeface="Arial"/>
                </a:rPr>
                <a:t>části</a:t>
              </a:r>
              <a:r>
                <a:rPr lang="en-US" sz="2000" dirty="0">
                  <a:solidFill>
                    <a:srgbClr val="92A1B8"/>
                  </a:solidFill>
                  <a:latin typeface="Arial"/>
                  <a:cs typeface="Arial"/>
                </a:rPr>
                <a:t> </a:t>
              </a:r>
              <a:r>
                <a:rPr lang="en-US" sz="2000" dirty="0" err="1">
                  <a:solidFill>
                    <a:srgbClr val="92A1B8"/>
                  </a:solidFill>
                  <a:latin typeface="Arial"/>
                  <a:cs typeface="Arial"/>
                </a:rPr>
                <a:t>řízení</a:t>
              </a:r>
              <a:r>
                <a:rPr lang="en-US" sz="2000" dirty="0">
                  <a:solidFill>
                    <a:srgbClr val="92A1B8"/>
                  </a:solidFill>
                  <a:latin typeface="Arial"/>
                  <a:cs typeface="Arial"/>
                </a:rPr>
                <a:t> </a:t>
              </a:r>
              <a:r>
                <a:rPr lang="en-US" sz="2000" dirty="0" err="1">
                  <a:solidFill>
                    <a:srgbClr val="92A1B8"/>
                  </a:solidFill>
                  <a:latin typeface="Arial"/>
                  <a:cs typeface="Arial"/>
                </a:rPr>
                <a:t>simulace</a:t>
              </a:r>
              <a:r>
                <a:rPr lang="en-US" sz="2000" dirty="0">
                  <a:solidFill>
                    <a:srgbClr val="92A1B8"/>
                  </a:solidFill>
                  <a:latin typeface="Arial"/>
                  <a:cs typeface="Arial"/>
                </a:rPr>
                <a:t>. </a:t>
              </a:r>
              <a:endParaRPr lang="en-US" dirty="0"/>
            </a:p>
            <a:p>
              <a:br>
                <a:rPr lang="en-US" dirty="0"/>
              </a:br>
              <a:endParaRPr lang="en-US" dirty="0"/>
            </a:p>
            <a:p>
              <a:endParaRPr lang="en-US" sz="2000" dirty="0">
                <a:solidFill>
                  <a:srgbClr val="92A1B8"/>
                </a:solidFill>
                <a:latin typeface="Vafle Light VUT"/>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Tree>
    <p:extLst>
      <p:ext uri="{BB962C8B-B14F-4D97-AF65-F5344CB8AC3E}">
        <p14:creationId xmlns:p14="http://schemas.microsoft.com/office/powerpoint/2010/main" val="261102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a:ln>
                <a:solidFill>
                  <a:srgbClr val="004F71"/>
                </a:solidFill>
              </a:ln>
              <a:solidFill>
                <a:schemeClr val="bg1"/>
              </a:solidFill>
              <a:latin typeface="Vafle Light VUT" pitchFamily="50" charset="0"/>
            </a:endParaRPr>
          </a:p>
        </p:txBody>
      </p:sp>
      <p:sp>
        <p:nvSpPr>
          <p:cNvPr id="5" name="Rectangle: Diagonal Corners Snipped 4">
            <a:extLst>
              <a:ext uri="{FF2B5EF4-FFF2-40B4-BE49-F238E27FC236}">
                <a16:creationId xmlns:a16="http://schemas.microsoft.com/office/drawing/2014/main" id="{12A8F3B9-9B48-47C0-91AC-1C15B6F6F3D0}"/>
              </a:ext>
            </a:extLst>
          </p:cNvPr>
          <p:cNvSpPr/>
          <p:nvPr/>
        </p:nvSpPr>
        <p:spPr>
          <a:xfrm>
            <a:off x="3366117" y="2654338"/>
            <a:ext cx="5459767" cy="1549325"/>
          </a:xfrm>
          <a:prstGeom prst="snip2Diag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4800">
                <a:solidFill>
                  <a:srgbClr val="384557"/>
                </a:solidFill>
                <a:latin typeface="Vafle Light VUT"/>
              </a:rPr>
              <a:t>Výsledky</a:t>
            </a:r>
            <a:endParaRPr lang="en-GB" sz="4800">
              <a:solidFill>
                <a:srgbClr val="384557"/>
              </a:solidFill>
              <a:latin typeface="Vafle Light VUT" pitchFamily="2" charset="2"/>
            </a:endParaRPr>
          </a:p>
        </p:txBody>
      </p:sp>
    </p:spTree>
    <p:extLst>
      <p:ext uri="{BB962C8B-B14F-4D97-AF65-F5344CB8AC3E}">
        <p14:creationId xmlns:p14="http://schemas.microsoft.com/office/powerpoint/2010/main" val="248585797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err="1">
                <a:solidFill>
                  <a:schemeClr val="bg1"/>
                </a:solidFill>
                <a:latin typeface="Vafle Light VUT" pitchFamily="2" charset="2"/>
              </a:rPr>
              <a:t>Výsled</a:t>
            </a:r>
            <a:r>
              <a:rPr lang="cs-CZ" sz="2800" err="1">
                <a:solidFill>
                  <a:schemeClr val="bg1"/>
                </a:solidFill>
                <a:latin typeface="Vafle Light VUT" pitchFamily="2" charset="2"/>
              </a:rPr>
              <a:t>ky</a:t>
            </a:r>
            <a:endParaRPr lang="en-GB" sz="280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19/21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err="1">
                <a:solidFill>
                  <a:srgbClr val="C0C9D6"/>
                </a:solidFill>
                <a:latin typeface="Vafle Light VUT" pitchFamily="2" charset="2"/>
              </a:rPr>
              <a:t>Výsledky</a:t>
            </a:r>
            <a:endParaRPr lang="en-GB" sz="1000">
              <a:solidFill>
                <a:srgbClr val="C0C9D6"/>
              </a:solidFill>
              <a:latin typeface="Vafle Light VUT" pitchFamily="2" charset="2"/>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en-GB" sz="2000" b="1" err="1">
                <a:solidFill>
                  <a:srgbClr val="45586B"/>
                </a:solidFill>
                <a:effectLst/>
                <a:latin typeface="Vafle Light VUT" pitchFamily="2" charset="2"/>
                <a:ea typeface="Times New Roman" panose="02020603050405020304" pitchFamily="18" charset="0"/>
                <a:cs typeface="Times New Roman" panose="02020603050405020304" pitchFamily="18" charset="0"/>
              </a:rPr>
              <a:t>Výsled</a:t>
            </a:r>
            <a:r>
              <a:rPr lang="cs-CZ" sz="2000" b="1" err="1">
                <a:solidFill>
                  <a:srgbClr val="45586B"/>
                </a:solidFill>
                <a:effectLst/>
                <a:latin typeface="Vafle Light VUT" pitchFamily="2" charset="2"/>
                <a:ea typeface="Times New Roman" panose="02020603050405020304" pitchFamily="18" charset="0"/>
                <a:cs typeface="Times New Roman" panose="02020603050405020304" pitchFamily="18" charset="0"/>
              </a:rPr>
              <a:t>ky</a:t>
            </a:r>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 projektu</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10776880" cy="4401205"/>
            <a:chOff x="484204" y="1639689"/>
            <a:chExt cx="10776880" cy="4401205"/>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10478090" cy="4401205"/>
            </a:xfrm>
            <a:prstGeom prst="rect">
              <a:avLst/>
            </a:prstGeom>
          </p:spPr>
          <p:txBody>
            <a:bodyPr wrap="square">
              <a:spAutoFit/>
            </a:bodyPr>
            <a:lstStyle/>
            <a:p>
              <a:r>
                <a:rPr lang="cs-CZ" sz="2000">
                  <a:solidFill>
                    <a:srgbClr val="92A1B8"/>
                  </a:solidFill>
                  <a:latin typeface="Vafle Light VUT" pitchFamily="2" charset="2"/>
                </a:rPr>
                <a:t>Výstupem práce je</a:t>
              </a:r>
            </a:p>
            <a:p>
              <a:pPr marL="800100" lvl="1" indent="-342900">
                <a:buFont typeface="Arial" panose="020B0604020202020204" pitchFamily="34" charset="0"/>
                <a:buChar char="•"/>
              </a:pPr>
              <a:r>
                <a:rPr lang="cs-CZ" sz="2000">
                  <a:solidFill>
                    <a:srgbClr val="92A1B8"/>
                  </a:solidFill>
                  <a:latin typeface="Vafle Light VUT" pitchFamily="2" charset="2"/>
                </a:rPr>
                <a:t>návrh výrobku </a:t>
              </a:r>
            </a:p>
            <a:p>
              <a:pPr marL="800100" lvl="1" indent="-342900">
                <a:buFont typeface="Arial" panose="020B0604020202020204" pitchFamily="34" charset="0"/>
                <a:buChar char="•"/>
              </a:pPr>
              <a:r>
                <a:rPr lang="cs-CZ" sz="2000">
                  <a:solidFill>
                    <a:srgbClr val="92A1B8"/>
                  </a:solidFill>
                  <a:latin typeface="Vafle Light VUT" pitchFamily="2" charset="2"/>
                </a:rPr>
                <a:t>návrh robotické buňky</a:t>
              </a:r>
            </a:p>
            <a:p>
              <a:pPr marL="800100" lvl="1" indent="-342900">
                <a:buFont typeface="Arial" panose="020B0604020202020204" pitchFamily="34" charset="0"/>
                <a:buChar char="•"/>
              </a:pPr>
              <a:r>
                <a:rPr lang="cs-CZ" sz="2000">
                  <a:solidFill>
                    <a:srgbClr val="92A1B8"/>
                  </a:solidFill>
                  <a:latin typeface="Vafle Light VUT" pitchFamily="2" charset="2"/>
                </a:rPr>
                <a:t>funkční model v ABB </a:t>
              </a:r>
              <a:r>
                <a:rPr lang="cs-CZ" sz="2000" err="1">
                  <a:solidFill>
                    <a:srgbClr val="92A1B8"/>
                  </a:solidFill>
                  <a:latin typeface="Vafle Light VUT" pitchFamily="2" charset="2"/>
                </a:rPr>
                <a:t>RobotStudio</a:t>
              </a:r>
              <a:r>
                <a:rPr lang="cs-CZ" sz="2000">
                  <a:solidFill>
                    <a:srgbClr val="92A1B8"/>
                  </a:solidFill>
                  <a:latin typeface="Vafle Light VUT" pitchFamily="2" charset="2"/>
                </a:rPr>
                <a:t>,</a:t>
              </a:r>
            </a:p>
            <a:p>
              <a:pPr marL="800100" lvl="1" indent="-342900">
                <a:buFont typeface="Arial" panose="020B0604020202020204" pitchFamily="34" charset="0"/>
                <a:buChar char="•"/>
              </a:pPr>
              <a:r>
                <a:rPr lang="cs-CZ" sz="2000">
                  <a:solidFill>
                    <a:srgbClr val="92A1B8"/>
                  </a:solidFill>
                  <a:latin typeface="Vafle Light VUT" pitchFamily="2" charset="2"/>
                </a:rPr>
                <a:t>simulace výroby.</a:t>
              </a:r>
            </a:p>
            <a:p>
              <a:pPr marL="800100" lvl="1" indent="-342900">
                <a:buFont typeface="Arial" panose="020B0604020202020204" pitchFamily="34" charset="0"/>
                <a:buChar char="•"/>
              </a:pPr>
              <a:endParaRPr lang="cs-CZ" sz="2000">
                <a:solidFill>
                  <a:srgbClr val="92A1B8"/>
                </a:solidFill>
                <a:latin typeface="Vafle Light VUT" pitchFamily="2" charset="2"/>
              </a:endParaRPr>
            </a:p>
            <a:p>
              <a:r>
                <a:rPr lang="cs-CZ" sz="2000">
                  <a:solidFill>
                    <a:srgbClr val="92A1B8"/>
                  </a:solidFill>
                  <a:latin typeface="Vafle Light VUT" pitchFamily="2" charset="2"/>
                </a:rPr>
                <a:t>Další přínosy jsou</a:t>
              </a:r>
            </a:p>
            <a:p>
              <a:pPr marL="800100" lvl="1" indent="-342900">
                <a:buFont typeface="Arial" panose="020B0604020202020204" pitchFamily="34" charset="0"/>
                <a:buChar char="•"/>
              </a:pPr>
              <a:r>
                <a:rPr lang="cs-CZ" sz="2000">
                  <a:solidFill>
                    <a:srgbClr val="92A1B8"/>
                  </a:solidFill>
                  <a:latin typeface="Vafle Light VUT" pitchFamily="2" charset="2"/>
                </a:rPr>
                <a:t>prohloubení znalostí získaných v kurzu,</a:t>
              </a:r>
            </a:p>
            <a:p>
              <a:pPr marL="800100" lvl="1" indent="-342900">
                <a:buFont typeface="Arial" panose="020B0604020202020204" pitchFamily="34" charset="0"/>
                <a:buChar char="•"/>
              </a:pPr>
              <a:r>
                <a:rPr lang="cs-CZ" sz="2000">
                  <a:solidFill>
                    <a:srgbClr val="92A1B8"/>
                  </a:solidFill>
                  <a:latin typeface="Vafle Light VUT" pitchFamily="2" charset="2"/>
                </a:rPr>
                <a:t>možnost pracovat na projektu v kolektivu,</a:t>
              </a:r>
            </a:p>
            <a:p>
              <a:pPr marL="800100" lvl="1" indent="-342900">
                <a:buFont typeface="Arial" panose="020B0604020202020204" pitchFamily="34" charset="0"/>
                <a:buChar char="•"/>
              </a:pPr>
              <a:r>
                <a:rPr lang="cs-CZ" sz="2000">
                  <a:solidFill>
                    <a:srgbClr val="92A1B8"/>
                  </a:solidFill>
                  <a:latin typeface="Vafle Light VUT" pitchFamily="2" charset="2"/>
                </a:rPr>
                <a:t>řešení reálného problému s aplikací robotů.</a:t>
              </a:r>
            </a:p>
            <a:p>
              <a:pPr lvl="1"/>
              <a:endParaRPr lang="cs-CZ" sz="2000">
                <a:solidFill>
                  <a:srgbClr val="92A1B8"/>
                </a:solidFill>
                <a:latin typeface="Vafle Light VUT" pitchFamily="2" charset="2"/>
              </a:endParaRPr>
            </a:p>
            <a:p>
              <a:endParaRPr lang="cs-CZ" sz="2000">
                <a:solidFill>
                  <a:srgbClr val="92A1B8"/>
                </a:solidFill>
                <a:latin typeface="Vafle Light VUT" pitchFamily="2" charset="2"/>
              </a:endParaRPr>
            </a:p>
            <a:p>
              <a:endParaRPr lang="cs-CZ" sz="2000">
                <a:solidFill>
                  <a:srgbClr val="92A1B8"/>
                </a:solidFill>
                <a:latin typeface="Vafle Light VUT" pitchFamily="2" charset="2"/>
              </a:endParaRPr>
            </a:p>
            <a:p>
              <a:endParaRPr lang="en-US" sz="2000">
                <a:solidFill>
                  <a:srgbClr val="92A1B8"/>
                </a:solidFill>
                <a:latin typeface="Vafle Light VUT" pitchFamily="2" charset="2"/>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
        <p:nvSpPr>
          <p:cNvPr id="2" name="Circle: Hollow 7">
            <a:extLst>
              <a:ext uri="{FF2B5EF4-FFF2-40B4-BE49-F238E27FC236}">
                <a16:creationId xmlns:a16="http://schemas.microsoft.com/office/drawing/2014/main" id="{DE5CFCB2-5B2D-A845-2678-0435EC35ECCA}"/>
              </a:ext>
            </a:extLst>
          </p:cNvPr>
          <p:cNvSpPr/>
          <p:nvPr/>
        </p:nvSpPr>
        <p:spPr>
          <a:xfrm>
            <a:off x="485565" y="3534027"/>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11368942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err="1">
                <a:solidFill>
                  <a:schemeClr val="bg1"/>
                </a:solidFill>
                <a:latin typeface="Vafle Light VUT" pitchFamily="2" charset="2"/>
              </a:rPr>
              <a:t>Výsled</a:t>
            </a:r>
            <a:r>
              <a:rPr lang="cs-CZ" sz="2800" err="1">
                <a:solidFill>
                  <a:schemeClr val="bg1"/>
                </a:solidFill>
                <a:latin typeface="Vafle Light VUT" pitchFamily="2" charset="2"/>
              </a:rPr>
              <a:t>ky</a:t>
            </a:r>
            <a:endParaRPr lang="en-GB" sz="280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20/21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Title of Part X</a:t>
            </a:r>
            <a:endParaRPr lang="en-US" sz="1000">
              <a:solidFill>
                <a:srgbClr val="C0C9D6"/>
              </a:solidFill>
              <a:latin typeface="Vafle Light VUT" pitchFamily="50" charset="0"/>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dirty="0">
                <a:solidFill>
                  <a:srgbClr val="384557"/>
                </a:solidFill>
                <a:latin typeface="Vafle Light VUT"/>
              </a:rPr>
              <a:t>Ukázka ve Station </a:t>
            </a:r>
            <a:r>
              <a:rPr lang="cs-CZ" sz="2000" dirty="0" err="1">
                <a:solidFill>
                  <a:srgbClr val="384557"/>
                </a:solidFill>
                <a:latin typeface="Vafle Light VUT"/>
              </a:rPr>
              <a:t>Viewer</a:t>
            </a:r>
            <a:endParaRPr lang="en-GB" sz="2000" dirty="0">
              <a:solidFill>
                <a:srgbClr val="384557"/>
              </a:solidFill>
              <a:latin typeface="Vafle Light VUT" pitchFamily="2" charset="2"/>
            </a:endParaRPr>
          </a:p>
        </p:txBody>
      </p:sp>
      <p:sp>
        <p:nvSpPr>
          <p:cNvPr id="6" name="Rectangle 5">
            <a:extLst>
              <a:ext uri="{FF2B5EF4-FFF2-40B4-BE49-F238E27FC236}">
                <a16:creationId xmlns:a16="http://schemas.microsoft.com/office/drawing/2014/main" id="{8823AC16-866E-ABEC-C438-B17E8DD4E38C}"/>
              </a:ext>
            </a:extLst>
          </p:cNvPr>
          <p:cNvSpPr/>
          <p:nvPr/>
        </p:nvSpPr>
        <p:spPr>
          <a:xfrm>
            <a:off x="789244" y="1639689"/>
            <a:ext cx="10478090" cy="1631216"/>
          </a:xfrm>
          <a:prstGeom prst="rect">
            <a:avLst/>
          </a:prstGeom>
        </p:spPr>
        <p:txBody>
          <a:bodyPr wrap="square">
            <a:spAutoFit/>
          </a:bodyPr>
          <a:lstStyle/>
          <a:p>
            <a:pPr lvl="1"/>
            <a:endParaRPr lang="cs-CZ" sz="2000" dirty="0">
              <a:solidFill>
                <a:srgbClr val="92A1B8"/>
              </a:solidFill>
              <a:latin typeface="Vafle Light VUT" pitchFamily="2" charset="2"/>
            </a:endParaRPr>
          </a:p>
          <a:p>
            <a:pPr lvl="1"/>
            <a:endParaRPr lang="cs-CZ" sz="2000" dirty="0">
              <a:solidFill>
                <a:srgbClr val="92A1B8"/>
              </a:solidFill>
              <a:latin typeface="Vafle Light VUT" pitchFamily="2" charset="2"/>
            </a:endParaRPr>
          </a:p>
          <a:p>
            <a:endParaRPr lang="cs-CZ" sz="2000" dirty="0">
              <a:solidFill>
                <a:srgbClr val="92A1B8"/>
              </a:solidFill>
              <a:latin typeface="Vafle Light VUT" pitchFamily="2" charset="2"/>
            </a:endParaRPr>
          </a:p>
          <a:p>
            <a:endParaRPr lang="cs-CZ"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sp>
        <p:nvSpPr>
          <p:cNvPr id="10" name="TextovéPole 9">
            <a:extLst>
              <a:ext uri="{FF2B5EF4-FFF2-40B4-BE49-F238E27FC236}">
                <a16:creationId xmlns:a16="http://schemas.microsoft.com/office/drawing/2014/main" id="{F66C39CC-B560-D129-6051-F462FCEE37D2}"/>
              </a:ext>
            </a:extLst>
          </p:cNvPr>
          <p:cNvSpPr txBox="1"/>
          <p:nvPr/>
        </p:nvSpPr>
        <p:spPr>
          <a:xfrm>
            <a:off x="196314" y="3874367"/>
            <a:ext cx="11298253" cy="369332"/>
          </a:xfrm>
          <a:prstGeom prst="rect">
            <a:avLst/>
          </a:prstGeom>
          <a:noFill/>
        </p:spPr>
        <p:txBody>
          <a:bodyPr wrap="square">
            <a:spAutoFit/>
          </a:bodyPr>
          <a:lstStyle/>
          <a:p>
            <a:r>
              <a:rPr lang="cs-CZ" dirty="0">
                <a:hlinkClick r:id="rId8"/>
              </a:rPr>
              <a:t>https://github.com/tomasnavratil/VRM/blob/main/02_Project/Solution/AssemblyCell_ZZRobotics_LargePartDemo.exe</a:t>
            </a:r>
            <a:r>
              <a:rPr lang="cs-CZ" dirty="0"/>
              <a:t> </a:t>
            </a:r>
          </a:p>
        </p:txBody>
      </p:sp>
      <p:sp>
        <p:nvSpPr>
          <p:cNvPr id="12" name="TextovéPole 11">
            <a:extLst>
              <a:ext uri="{FF2B5EF4-FFF2-40B4-BE49-F238E27FC236}">
                <a16:creationId xmlns:a16="http://schemas.microsoft.com/office/drawing/2014/main" id="{680F5D0A-E914-3C1D-6838-DCBE5C9E52CD}"/>
              </a:ext>
            </a:extLst>
          </p:cNvPr>
          <p:cNvSpPr txBox="1"/>
          <p:nvPr/>
        </p:nvSpPr>
        <p:spPr>
          <a:xfrm>
            <a:off x="207770" y="3108012"/>
            <a:ext cx="11557510" cy="369332"/>
          </a:xfrm>
          <a:prstGeom prst="rect">
            <a:avLst/>
          </a:prstGeom>
          <a:noFill/>
        </p:spPr>
        <p:txBody>
          <a:bodyPr wrap="square">
            <a:spAutoFit/>
          </a:bodyPr>
          <a:lstStyle/>
          <a:p>
            <a:r>
              <a:rPr lang="cs-CZ" dirty="0">
                <a:hlinkClick r:id="rId9"/>
              </a:rPr>
              <a:t>https://github.com/tomasnavratil/VRM/blob/main/02_Project/Solution/AssemblyCell_ZZRobotics_SmallPartDemo.exe</a:t>
            </a:r>
            <a:r>
              <a:rPr lang="cs-CZ" dirty="0"/>
              <a:t> </a:t>
            </a:r>
          </a:p>
        </p:txBody>
      </p:sp>
    </p:spTree>
    <p:extLst>
      <p:ext uri="{BB962C8B-B14F-4D97-AF65-F5344CB8AC3E}">
        <p14:creationId xmlns:p14="http://schemas.microsoft.com/office/powerpoint/2010/main" val="24747370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a:ln>
                <a:solidFill>
                  <a:srgbClr val="004F71"/>
                </a:solidFill>
              </a:ln>
              <a:solidFill>
                <a:schemeClr val="bg1"/>
              </a:solidFill>
              <a:latin typeface="Vafle Light VUT" pitchFamily="50" charset="0"/>
            </a:endParaRPr>
          </a:p>
        </p:txBody>
      </p:sp>
      <p:sp>
        <p:nvSpPr>
          <p:cNvPr id="5" name="Rectangle: Diagonal Corners Snipped 4">
            <a:extLst>
              <a:ext uri="{FF2B5EF4-FFF2-40B4-BE49-F238E27FC236}">
                <a16:creationId xmlns:a16="http://schemas.microsoft.com/office/drawing/2014/main" id="{12A8F3B9-9B48-47C0-91AC-1C15B6F6F3D0}"/>
              </a:ext>
            </a:extLst>
          </p:cNvPr>
          <p:cNvSpPr/>
          <p:nvPr/>
        </p:nvSpPr>
        <p:spPr>
          <a:xfrm>
            <a:off x="2673531" y="2654337"/>
            <a:ext cx="6844938" cy="1549325"/>
          </a:xfrm>
          <a:prstGeom prst="snip2Diag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4800" dirty="0">
                <a:solidFill>
                  <a:srgbClr val="384557"/>
                </a:solidFill>
                <a:latin typeface="Vafle Light VUT"/>
              </a:rPr>
              <a:t>Závěr a možné pokračování projektu </a:t>
            </a:r>
            <a:endParaRPr lang="en-GB" sz="4800" dirty="0">
              <a:solidFill>
                <a:srgbClr val="384557"/>
              </a:solidFill>
              <a:latin typeface="Vafle Light VUT"/>
            </a:endParaRPr>
          </a:p>
        </p:txBody>
      </p:sp>
    </p:spTree>
    <p:extLst>
      <p:ext uri="{BB962C8B-B14F-4D97-AF65-F5344CB8AC3E}">
        <p14:creationId xmlns:p14="http://schemas.microsoft.com/office/powerpoint/2010/main" val="1551471047"/>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2800" dirty="0">
                <a:solidFill>
                  <a:schemeClr val="bg1"/>
                </a:solidFill>
                <a:latin typeface="Vafle Light VUT"/>
              </a:rPr>
              <a:t>Závěr a možné pokračování projektu </a:t>
            </a:r>
            <a:endParaRPr lang="en-GB" sz="2800" dirty="0">
              <a:solidFill>
                <a:schemeClr val="bg1"/>
              </a:solidFill>
              <a:latin typeface="Vafle Light VUT"/>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21/21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a:solidFill>
                  <a:srgbClr val="C0C9D6"/>
                </a:solidFill>
                <a:latin typeface="Vafle Light VUT" pitchFamily="2" charset="2"/>
              </a:rPr>
              <a:t>Title of Part X</a:t>
            </a:r>
            <a:endParaRPr lang="en-US" sz="1000">
              <a:solidFill>
                <a:srgbClr val="C0C9D6"/>
              </a:solidFill>
              <a:latin typeface="Vafle Light VUT" pitchFamily="50" charset="0"/>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261318" y="2346589"/>
            <a:ext cx="11652560" cy="1938992"/>
          </a:xfrm>
          <a:prstGeom prst="rect">
            <a:avLst/>
          </a:prstGeom>
          <a:noFill/>
        </p:spPr>
        <p:txBody>
          <a:bodyPr wrap="square">
            <a:spAutoFit/>
          </a:bodyPr>
          <a:lstStyle/>
          <a:p>
            <a:pPr algn="just"/>
            <a:r>
              <a:rPr lang="cs-CZ" sz="2000" dirty="0">
                <a:solidFill>
                  <a:srgbClr val="384557"/>
                </a:solidFill>
                <a:latin typeface="Vafle Light VUT"/>
              </a:rPr>
              <a:t>Projekt v tomto stavu by šel vylepšit přidáním metody pro vkládání dílu do linky a paletizace nebo přesunutí dílu ven z linky. V případě vkládání by pracovník vně buňky by zakládal díly na dopravník, který by skrz otvor v ohrazení dopravil díl, kde by byl přemístěn na stůl. Paletizace by mohla být provedena dalším robotem, který by díly po dokončení operací skládal do pro tento účel vytvořené konstrukce. Následně by tato „přepravka“ putovala po dopravníku ven z buňky. V případě pouhého přesunutí dílu ven z buňky by mohl být díl puštěn na dopravník a paletizaci by obstaral pracovník.</a:t>
            </a:r>
            <a:endParaRPr lang="en-GB" sz="2000" dirty="0">
              <a:solidFill>
                <a:srgbClr val="384557"/>
              </a:solidFill>
              <a:latin typeface="Vafle Light VUT" pitchFamily="2" charset="2"/>
            </a:endParaRPr>
          </a:p>
        </p:txBody>
      </p:sp>
      <p:sp>
        <p:nvSpPr>
          <p:cNvPr id="6" name="Rectangle 5">
            <a:extLst>
              <a:ext uri="{FF2B5EF4-FFF2-40B4-BE49-F238E27FC236}">
                <a16:creationId xmlns:a16="http://schemas.microsoft.com/office/drawing/2014/main" id="{8823AC16-866E-ABEC-C438-B17E8DD4E38C}"/>
              </a:ext>
            </a:extLst>
          </p:cNvPr>
          <p:cNvSpPr/>
          <p:nvPr/>
        </p:nvSpPr>
        <p:spPr>
          <a:xfrm>
            <a:off x="789244" y="1639689"/>
            <a:ext cx="10478090" cy="1631216"/>
          </a:xfrm>
          <a:prstGeom prst="rect">
            <a:avLst/>
          </a:prstGeom>
        </p:spPr>
        <p:txBody>
          <a:bodyPr wrap="square">
            <a:spAutoFit/>
          </a:bodyPr>
          <a:lstStyle/>
          <a:p>
            <a:pPr lvl="1"/>
            <a:endParaRPr lang="cs-CZ" sz="2000" dirty="0">
              <a:solidFill>
                <a:srgbClr val="92A1B8"/>
              </a:solidFill>
              <a:latin typeface="Vafle Light VUT" pitchFamily="2" charset="2"/>
            </a:endParaRPr>
          </a:p>
          <a:p>
            <a:pPr lvl="1"/>
            <a:endParaRPr lang="cs-CZ" sz="2000" dirty="0">
              <a:solidFill>
                <a:srgbClr val="92A1B8"/>
              </a:solidFill>
              <a:latin typeface="Vafle Light VUT" pitchFamily="2" charset="2"/>
            </a:endParaRPr>
          </a:p>
          <a:p>
            <a:endParaRPr lang="cs-CZ" sz="2000" dirty="0">
              <a:solidFill>
                <a:srgbClr val="92A1B8"/>
              </a:solidFill>
              <a:latin typeface="Vafle Light VUT" pitchFamily="2" charset="2"/>
            </a:endParaRPr>
          </a:p>
          <a:p>
            <a:endParaRPr lang="cs-CZ" sz="2000" dirty="0">
              <a:solidFill>
                <a:srgbClr val="92A1B8"/>
              </a:solidFill>
              <a:latin typeface="Vafle Light VUT" pitchFamily="2" charset="2"/>
            </a:endParaRPr>
          </a:p>
          <a:p>
            <a:endParaRPr lang="en-US" sz="2000" dirty="0">
              <a:solidFill>
                <a:srgbClr val="92A1B8"/>
              </a:solidFill>
              <a:latin typeface="Vafle Light VUT" pitchFamily="2" charset="2"/>
            </a:endParaRPr>
          </a:p>
        </p:txBody>
      </p:sp>
    </p:spTree>
    <p:extLst>
      <p:ext uri="{BB962C8B-B14F-4D97-AF65-F5344CB8AC3E}">
        <p14:creationId xmlns:p14="http://schemas.microsoft.com/office/powerpoint/2010/main" val="37417935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BACFB47-294C-4A65-A01E-1116260F38FE}"/>
              </a:ext>
            </a:extLst>
          </p:cNvPr>
          <p:cNvSpPr/>
          <p:nvPr/>
        </p:nvSpPr>
        <p:spPr>
          <a:xfrm>
            <a:off x="419858" y="2958685"/>
            <a:ext cx="3476263" cy="861774"/>
          </a:xfrm>
          <a:custGeom>
            <a:avLst/>
            <a:gdLst>
              <a:gd name="connsiteX0" fmla="*/ 0 w 3476263"/>
              <a:gd name="connsiteY0" fmla="*/ 0 h 861774"/>
              <a:gd name="connsiteX1" fmla="*/ 509852 w 3476263"/>
              <a:gd name="connsiteY1" fmla="*/ 0 h 861774"/>
              <a:gd name="connsiteX2" fmla="*/ 1123992 w 3476263"/>
              <a:gd name="connsiteY2" fmla="*/ 0 h 861774"/>
              <a:gd name="connsiteX3" fmla="*/ 1703369 w 3476263"/>
              <a:gd name="connsiteY3" fmla="*/ 0 h 861774"/>
              <a:gd name="connsiteX4" fmla="*/ 2317509 w 3476263"/>
              <a:gd name="connsiteY4" fmla="*/ 0 h 861774"/>
              <a:gd name="connsiteX5" fmla="*/ 2931648 w 3476263"/>
              <a:gd name="connsiteY5" fmla="*/ 0 h 861774"/>
              <a:gd name="connsiteX6" fmla="*/ 3476263 w 3476263"/>
              <a:gd name="connsiteY6" fmla="*/ 0 h 861774"/>
              <a:gd name="connsiteX7" fmla="*/ 3476263 w 3476263"/>
              <a:gd name="connsiteY7" fmla="*/ 405034 h 861774"/>
              <a:gd name="connsiteX8" fmla="*/ 3476263 w 3476263"/>
              <a:gd name="connsiteY8" fmla="*/ 861774 h 861774"/>
              <a:gd name="connsiteX9" fmla="*/ 3001174 w 3476263"/>
              <a:gd name="connsiteY9" fmla="*/ 861774 h 861774"/>
              <a:gd name="connsiteX10" fmla="*/ 2387034 w 3476263"/>
              <a:gd name="connsiteY10" fmla="*/ 861774 h 861774"/>
              <a:gd name="connsiteX11" fmla="*/ 1807657 w 3476263"/>
              <a:gd name="connsiteY11" fmla="*/ 861774 h 861774"/>
              <a:gd name="connsiteX12" fmla="*/ 1332567 w 3476263"/>
              <a:gd name="connsiteY12" fmla="*/ 861774 h 861774"/>
              <a:gd name="connsiteX13" fmla="*/ 822716 w 3476263"/>
              <a:gd name="connsiteY13" fmla="*/ 861774 h 861774"/>
              <a:gd name="connsiteX14" fmla="*/ 0 w 3476263"/>
              <a:gd name="connsiteY14" fmla="*/ 861774 h 861774"/>
              <a:gd name="connsiteX15" fmla="*/ 0 w 3476263"/>
              <a:gd name="connsiteY15" fmla="*/ 430887 h 861774"/>
              <a:gd name="connsiteX16" fmla="*/ 0 w 3476263"/>
              <a:gd name="connsiteY16" fmla="*/ 0 h 861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76263" h="861774" fill="none" extrusionOk="0">
                <a:moveTo>
                  <a:pt x="0" y="0"/>
                </a:moveTo>
                <a:cubicBezTo>
                  <a:pt x="219659" y="-8207"/>
                  <a:pt x="350916" y="27499"/>
                  <a:pt x="509852" y="0"/>
                </a:cubicBezTo>
                <a:cubicBezTo>
                  <a:pt x="668788" y="-27499"/>
                  <a:pt x="994716" y="9491"/>
                  <a:pt x="1123992" y="0"/>
                </a:cubicBezTo>
                <a:cubicBezTo>
                  <a:pt x="1253268" y="-9491"/>
                  <a:pt x="1532742" y="57145"/>
                  <a:pt x="1703369" y="0"/>
                </a:cubicBezTo>
                <a:cubicBezTo>
                  <a:pt x="1873996" y="-57145"/>
                  <a:pt x="2184877" y="42664"/>
                  <a:pt x="2317509" y="0"/>
                </a:cubicBezTo>
                <a:cubicBezTo>
                  <a:pt x="2450141" y="-42664"/>
                  <a:pt x="2757126" y="71513"/>
                  <a:pt x="2931648" y="0"/>
                </a:cubicBezTo>
                <a:cubicBezTo>
                  <a:pt x="3106170" y="-71513"/>
                  <a:pt x="3277260" y="39915"/>
                  <a:pt x="3476263" y="0"/>
                </a:cubicBezTo>
                <a:cubicBezTo>
                  <a:pt x="3477604" y="124018"/>
                  <a:pt x="3429134" y="239425"/>
                  <a:pt x="3476263" y="405034"/>
                </a:cubicBezTo>
                <a:cubicBezTo>
                  <a:pt x="3523392" y="570643"/>
                  <a:pt x="3421513" y="653287"/>
                  <a:pt x="3476263" y="861774"/>
                </a:cubicBezTo>
                <a:cubicBezTo>
                  <a:pt x="3322641" y="892291"/>
                  <a:pt x="3108161" y="842475"/>
                  <a:pt x="3001174" y="861774"/>
                </a:cubicBezTo>
                <a:cubicBezTo>
                  <a:pt x="2894187" y="881073"/>
                  <a:pt x="2685776" y="858904"/>
                  <a:pt x="2387034" y="861774"/>
                </a:cubicBezTo>
                <a:cubicBezTo>
                  <a:pt x="2088292" y="864644"/>
                  <a:pt x="1924288" y="833758"/>
                  <a:pt x="1807657" y="861774"/>
                </a:cubicBezTo>
                <a:cubicBezTo>
                  <a:pt x="1691026" y="889790"/>
                  <a:pt x="1532470" y="833192"/>
                  <a:pt x="1332567" y="861774"/>
                </a:cubicBezTo>
                <a:cubicBezTo>
                  <a:pt x="1132664" y="890356"/>
                  <a:pt x="1036547" y="830048"/>
                  <a:pt x="822716" y="861774"/>
                </a:cubicBezTo>
                <a:cubicBezTo>
                  <a:pt x="608885" y="893500"/>
                  <a:pt x="344036" y="851971"/>
                  <a:pt x="0" y="861774"/>
                </a:cubicBezTo>
                <a:cubicBezTo>
                  <a:pt x="-23377" y="751051"/>
                  <a:pt x="3977" y="566889"/>
                  <a:pt x="0" y="430887"/>
                </a:cubicBezTo>
                <a:cubicBezTo>
                  <a:pt x="-3977" y="294885"/>
                  <a:pt x="13004" y="91866"/>
                  <a:pt x="0" y="0"/>
                </a:cubicBezTo>
                <a:close/>
              </a:path>
              <a:path w="3476263" h="861774" stroke="0" extrusionOk="0">
                <a:moveTo>
                  <a:pt x="0" y="0"/>
                </a:moveTo>
                <a:cubicBezTo>
                  <a:pt x="221349" y="-71125"/>
                  <a:pt x="485447" y="11322"/>
                  <a:pt x="648902" y="0"/>
                </a:cubicBezTo>
                <a:cubicBezTo>
                  <a:pt x="812357" y="-11322"/>
                  <a:pt x="1004630" y="36154"/>
                  <a:pt x="1123992" y="0"/>
                </a:cubicBezTo>
                <a:cubicBezTo>
                  <a:pt x="1243354" y="-36154"/>
                  <a:pt x="1516776" y="28995"/>
                  <a:pt x="1633844" y="0"/>
                </a:cubicBezTo>
                <a:cubicBezTo>
                  <a:pt x="1750912" y="-28995"/>
                  <a:pt x="2006849" y="67532"/>
                  <a:pt x="2282746" y="0"/>
                </a:cubicBezTo>
                <a:cubicBezTo>
                  <a:pt x="2558643" y="-67532"/>
                  <a:pt x="2709402" y="59033"/>
                  <a:pt x="2827361" y="0"/>
                </a:cubicBezTo>
                <a:cubicBezTo>
                  <a:pt x="2945320" y="-59033"/>
                  <a:pt x="3309012" y="31378"/>
                  <a:pt x="3476263" y="0"/>
                </a:cubicBezTo>
                <a:cubicBezTo>
                  <a:pt x="3482841" y="111829"/>
                  <a:pt x="3433335" y="281605"/>
                  <a:pt x="3476263" y="413652"/>
                </a:cubicBezTo>
                <a:cubicBezTo>
                  <a:pt x="3519191" y="545699"/>
                  <a:pt x="3458633" y="703736"/>
                  <a:pt x="3476263" y="861774"/>
                </a:cubicBezTo>
                <a:cubicBezTo>
                  <a:pt x="3186777" y="919349"/>
                  <a:pt x="3094871" y="820099"/>
                  <a:pt x="2896886" y="861774"/>
                </a:cubicBezTo>
                <a:cubicBezTo>
                  <a:pt x="2698901" y="903449"/>
                  <a:pt x="2559625" y="840248"/>
                  <a:pt x="2421797" y="861774"/>
                </a:cubicBezTo>
                <a:cubicBezTo>
                  <a:pt x="2283969" y="883300"/>
                  <a:pt x="2043384" y="837653"/>
                  <a:pt x="1877182" y="861774"/>
                </a:cubicBezTo>
                <a:cubicBezTo>
                  <a:pt x="1710981" y="885895"/>
                  <a:pt x="1585421" y="825408"/>
                  <a:pt x="1367330" y="861774"/>
                </a:cubicBezTo>
                <a:cubicBezTo>
                  <a:pt x="1149239" y="898140"/>
                  <a:pt x="1015336" y="822188"/>
                  <a:pt x="822716" y="861774"/>
                </a:cubicBezTo>
                <a:cubicBezTo>
                  <a:pt x="630096" y="901360"/>
                  <a:pt x="404760" y="838301"/>
                  <a:pt x="0" y="861774"/>
                </a:cubicBezTo>
                <a:cubicBezTo>
                  <a:pt x="-20653" y="771025"/>
                  <a:pt x="29589" y="596336"/>
                  <a:pt x="0" y="430887"/>
                </a:cubicBezTo>
                <a:cubicBezTo>
                  <a:pt x="-29589" y="265438"/>
                  <a:pt x="50258" y="194746"/>
                  <a:pt x="0" y="0"/>
                </a:cubicBezTo>
                <a:close/>
              </a:path>
            </a:pathLst>
          </a:custGeom>
          <a:ln w="57150">
            <a:solidFill>
              <a:schemeClr val="bg1"/>
            </a:solidFill>
            <a:extLst>
              <a:ext uri="{C807C97D-BFC1-408E-A445-0C87EB9F89A2}">
                <ask:lineSketchStyleProps xmlns:ask="http://schemas.microsoft.com/office/drawing/2018/sketchyshapes" sd="1539833722">
                  <a:prstGeom prst="rect">
                    <a:avLst/>
                  </a:prstGeom>
                  <ask:type>
                    <ask:lineSketchScribble/>
                  </ask:type>
                </ask:lineSketchStyleProps>
              </a:ext>
            </a:extLst>
          </a:ln>
        </p:spPr>
        <p:txBody>
          <a:bodyPr wrap="square" lIns="91440" tIns="45720" rIns="91440" bIns="45720" anchor="t">
            <a:spAutoFit/>
          </a:bodyPr>
          <a:lstStyle/>
          <a:p>
            <a:pPr algn="ctr"/>
            <a:r>
              <a:rPr lang="en-GB" sz="5000">
                <a:solidFill>
                  <a:srgbClr val="92A1B8"/>
                </a:solidFill>
                <a:latin typeface="Vafle Light VUT"/>
                <a:sym typeface="Vafle Light VUT"/>
              </a:rPr>
              <a:t>Děkujeme!</a:t>
            </a:r>
            <a:endParaRPr lang="cs-CZ"/>
          </a:p>
        </p:txBody>
      </p:sp>
      <p:sp>
        <p:nvSpPr>
          <p:cNvPr id="6" name="Rectangle 5">
            <a:extLst>
              <a:ext uri="{FF2B5EF4-FFF2-40B4-BE49-F238E27FC236}">
                <a16:creationId xmlns:a16="http://schemas.microsoft.com/office/drawing/2014/main" id="{F2874CE9-53F9-4B6B-B4F2-E4AA869D1E4C}"/>
              </a:ext>
            </a:extLst>
          </p:cNvPr>
          <p:cNvSpPr/>
          <p:nvPr/>
        </p:nvSpPr>
        <p:spPr>
          <a:xfrm>
            <a:off x="4087540" y="1521631"/>
            <a:ext cx="69448" cy="3727048"/>
          </a:xfrm>
          <a:prstGeom prst="rect">
            <a:avLst/>
          </a:prstGeom>
          <a:gradFill flip="none" rotWithShape="1">
            <a:gsLst>
              <a:gs pos="0">
                <a:srgbClr val="C0C9D6"/>
              </a:gs>
              <a:gs pos="50000">
                <a:srgbClr val="92A1B8"/>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 name="Picture 4">
            <a:extLst>
              <a:ext uri="{FF2B5EF4-FFF2-40B4-BE49-F238E27FC236}">
                <a16:creationId xmlns:a16="http://schemas.microsoft.com/office/drawing/2014/main" id="{DA03BA53-FE65-43E6-8670-8AB2AF611CFD}"/>
              </a:ext>
            </a:extLst>
          </p:cNvPr>
          <p:cNvPicPr>
            <a:picLocks noChangeAspect="1"/>
          </p:cNvPicPr>
          <p:nvPr/>
        </p:nvPicPr>
        <p:blipFill rotWithShape="1">
          <a:blip r:embed="rId2">
            <a:alphaModFix amt="70000"/>
            <a:extLst>
              <a:ext uri="{28A0092B-C50C-407E-A947-70E740481C1C}">
                <a14:useLocalDpi xmlns:a14="http://schemas.microsoft.com/office/drawing/2010/main" val="0"/>
              </a:ext>
            </a:extLst>
          </a:blip>
          <a:srcRect t="9868" b="12621"/>
          <a:stretch/>
        </p:blipFill>
        <p:spPr>
          <a:xfrm>
            <a:off x="4578385" y="1874969"/>
            <a:ext cx="7122268" cy="3108061"/>
          </a:xfrm>
          <a:prstGeom prst="rect">
            <a:avLst/>
          </a:prstGeom>
          <a:effectLst>
            <a:softEdge rad="368300"/>
          </a:effectLst>
        </p:spPr>
      </p:pic>
    </p:spTree>
    <p:extLst>
      <p:ext uri="{BB962C8B-B14F-4D97-AF65-F5344CB8AC3E}">
        <p14:creationId xmlns:p14="http://schemas.microsoft.com/office/powerpoint/2010/main" val="651742770"/>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picture containing sky, outdoor, building, roof&#10;&#10;Description automatically generated">
            <a:extLst>
              <a:ext uri="{FF2B5EF4-FFF2-40B4-BE49-F238E27FC236}">
                <a16:creationId xmlns:a16="http://schemas.microsoft.com/office/drawing/2014/main" id="{553D6069-AE3F-43AE-B0EA-2863DE692F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7396917" y="1459019"/>
            <a:ext cx="5113418" cy="3835064"/>
          </a:xfrm>
          <a:prstGeom prst="rect">
            <a:avLst/>
          </a:prstGeom>
          <a:ln>
            <a:noFill/>
          </a:ln>
          <a:effectLst>
            <a:softEdge rad="112500"/>
          </a:effectLst>
        </p:spPr>
      </p:pic>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2800" dirty="0">
                <a:solidFill>
                  <a:schemeClr val="bg1"/>
                </a:solidFill>
                <a:latin typeface="Vafle Light VUT" pitchFamily="2" charset="2"/>
              </a:rPr>
              <a:t>Obsah</a:t>
            </a:r>
            <a:endParaRPr lang="en-GB" sz="2800" dirty="0">
              <a:solidFill>
                <a:schemeClr val="bg1"/>
              </a:solidFill>
              <a:latin typeface="Vafle Light VUT" pitchFamily="2" charset="2"/>
            </a:endParaRP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6323" y="293773"/>
            <a:ext cx="273650" cy="274320"/>
          </a:xfrm>
          <a:prstGeom prst="rect">
            <a:avLst/>
          </a:prstGeom>
        </p:spPr>
      </p:pic>
      <p:sp>
        <p:nvSpPr>
          <p:cNvPr id="90" name="Rectangle: Diagonal Corners Snipped 89">
            <a:extLst>
              <a:ext uri="{FF2B5EF4-FFF2-40B4-BE49-F238E27FC236}">
                <a16:creationId xmlns:a16="http://schemas.microsoft.com/office/drawing/2014/main" id="{92C5BF15-E74E-4ADD-A634-68C3C4FDCB15}"/>
              </a:ext>
            </a:extLst>
          </p:cNvPr>
          <p:cNvSpPr/>
          <p:nvPr/>
        </p:nvSpPr>
        <p:spPr>
          <a:xfrm>
            <a:off x="1531643" y="952489"/>
            <a:ext cx="5459767"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1800" dirty="0">
                <a:solidFill>
                  <a:srgbClr val="384557"/>
                </a:solidFill>
                <a:latin typeface="Vafle Light VUT"/>
              </a:rPr>
              <a:t>Zadání projektu</a:t>
            </a:r>
            <a:endParaRPr lang="en-GB" sz="1800" dirty="0">
              <a:solidFill>
                <a:srgbClr val="384557"/>
              </a:solidFill>
              <a:latin typeface="Vafle Light VUT"/>
            </a:endParaRPr>
          </a:p>
        </p:txBody>
      </p:sp>
      <p:sp>
        <p:nvSpPr>
          <p:cNvPr id="91" name="Rectangle: Diagonal Corners Snipped 90">
            <a:extLst>
              <a:ext uri="{FF2B5EF4-FFF2-40B4-BE49-F238E27FC236}">
                <a16:creationId xmlns:a16="http://schemas.microsoft.com/office/drawing/2014/main" id="{D03FCABF-4C91-4F19-9052-C2BA11806746}"/>
              </a:ext>
            </a:extLst>
          </p:cNvPr>
          <p:cNvSpPr/>
          <p:nvPr/>
        </p:nvSpPr>
        <p:spPr>
          <a:xfrm>
            <a:off x="787400" y="952489"/>
            <a:ext cx="602202"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384557"/>
                </a:solidFill>
                <a:latin typeface="Vafle Light VUT" pitchFamily="2" charset="2"/>
              </a:rPr>
              <a:t>1.</a:t>
            </a:r>
          </a:p>
        </p:txBody>
      </p:sp>
      <p:sp>
        <p:nvSpPr>
          <p:cNvPr id="94" name="Rectangle: Diagonal Corners Snipped 93">
            <a:extLst>
              <a:ext uri="{FF2B5EF4-FFF2-40B4-BE49-F238E27FC236}">
                <a16:creationId xmlns:a16="http://schemas.microsoft.com/office/drawing/2014/main" id="{9D2433F5-BA48-453E-9B59-B25E2DE8C560}"/>
              </a:ext>
            </a:extLst>
          </p:cNvPr>
          <p:cNvSpPr/>
          <p:nvPr/>
        </p:nvSpPr>
        <p:spPr>
          <a:xfrm>
            <a:off x="1531643" y="1475463"/>
            <a:ext cx="5459767"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rgbClr val="384557"/>
                </a:solidFill>
                <a:latin typeface="Vafle Light VUT"/>
              </a:rPr>
              <a:t>Layout, operace potřebné k vyrobení součástí</a:t>
            </a:r>
            <a:endParaRPr lang="en-GB" sz="1800" dirty="0">
              <a:solidFill>
                <a:srgbClr val="384557"/>
              </a:solidFill>
              <a:latin typeface="Vafle Light VUT"/>
            </a:endParaRPr>
          </a:p>
        </p:txBody>
      </p:sp>
      <p:sp>
        <p:nvSpPr>
          <p:cNvPr id="95" name="Rectangle: Diagonal Corners Snipped 94">
            <a:extLst>
              <a:ext uri="{FF2B5EF4-FFF2-40B4-BE49-F238E27FC236}">
                <a16:creationId xmlns:a16="http://schemas.microsoft.com/office/drawing/2014/main" id="{23F16231-0E80-46D0-B4AD-398DD5EED55A}"/>
              </a:ext>
            </a:extLst>
          </p:cNvPr>
          <p:cNvSpPr/>
          <p:nvPr/>
        </p:nvSpPr>
        <p:spPr>
          <a:xfrm>
            <a:off x="787400" y="1475463"/>
            <a:ext cx="602202"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384557"/>
                </a:solidFill>
                <a:latin typeface="Vafle Light VUT" pitchFamily="2" charset="2"/>
              </a:rPr>
              <a:t>2.</a:t>
            </a:r>
          </a:p>
        </p:txBody>
      </p:sp>
      <p:sp>
        <p:nvSpPr>
          <p:cNvPr id="118" name="Rectangle: Diagonal Corners Snipped 117">
            <a:extLst>
              <a:ext uri="{FF2B5EF4-FFF2-40B4-BE49-F238E27FC236}">
                <a16:creationId xmlns:a16="http://schemas.microsoft.com/office/drawing/2014/main" id="{AEB7CC90-F23A-43C3-B81E-E8945915673C}"/>
              </a:ext>
            </a:extLst>
          </p:cNvPr>
          <p:cNvSpPr/>
          <p:nvPr/>
        </p:nvSpPr>
        <p:spPr>
          <a:xfrm>
            <a:off x="1531643" y="1998437"/>
            <a:ext cx="5459767"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1800" dirty="0">
                <a:solidFill>
                  <a:srgbClr val="384557"/>
                </a:solidFill>
                <a:latin typeface="Vafle Light VUT"/>
              </a:rPr>
              <a:t>Implementace ABB </a:t>
            </a:r>
            <a:r>
              <a:rPr lang="cs-CZ" sz="1800" dirty="0" err="1">
                <a:solidFill>
                  <a:srgbClr val="384557"/>
                </a:solidFill>
                <a:latin typeface="Vafle Light VUT"/>
              </a:rPr>
              <a:t>RobotStudio</a:t>
            </a:r>
            <a:endParaRPr lang="en-GB" sz="1800" dirty="0">
              <a:solidFill>
                <a:srgbClr val="384557"/>
              </a:solidFill>
              <a:latin typeface="Vafle Light VUT"/>
            </a:endParaRPr>
          </a:p>
        </p:txBody>
      </p:sp>
      <p:sp>
        <p:nvSpPr>
          <p:cNvPr id="119" name="Rectangle: Diagonal Corners Snipped 118">
            <a:extLst>
              <a:ext uri="{FF2B5EF4-FFF2-40B4-BE49-F238E27FC236}">
                <a16:creationId xmlns:a16="http://schemas.microsoft.com/office/drawing/2014/main" id="{D31DA6F8-375C-49DF-ACF6-F9EABDAE7169}"/>
              </a:ext>
            </a:extLst>
          </p:cNvPr>
          <p:cNvSpPr/>
          <p:nvPr/>
        </p:nvSpPr>
        <p:spPr>
          <a:xfrm>
            <a:off x="787400" y="1998437"/>
            <a:ext cx="602202"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rgbClr val="384557"/>
                </a:solidFill>
                <a:latin typeface="Vafle Light VUT" pitchFamily="2" charset="2"/>
              </a:rPr>
              <a:t>3.</a:t>
            </a:r>
          </a:p>
        </p:txBody>
      </p:sp>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5">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1/21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6">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a:spAutoFit/>
          </a:bodyPr>
          <a:lstStyle/>
          <a:p>
            <a:pPr algn="ctr"/>
            <a:r>
              <a:rPr lang="en-GB" sz="1000" dirty="0">
                <a:solidFill>
                  <a:srgbClr val="C0C9D6"/>
                </a:solidFill>
                <a:latin typeface="Vafle Light VUT" pitchFamily="2" charset="2"/>
              </a:rPr>
              <a:t>Content</a:t>
            </a:r>
            <a:endParaRPr lang="en-US" sz="1000" dirty="0">
              <a:solidFill>
                <a:srgbClr val="C0C9D6"/>
              </a:solidFill>
              <a:latin typeface="Vafle Light VUT" pitchFamily="50" charset="0"/>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788118" y="220717"/>
            <a:ext cx="1130186" cy="416499"/>
          </a:xfrm>
          <a:prstGeom prst="rect">
            <a:avLst/>
          </a:prstGeom>
        </p:spPr>
      </p:pic>
      <p:sp>
        <p:nvSpPr>
          <p:cNvPr id="30" name="Rectangle: Diagonal Corners Snipped 29">
            <a:extLst>
              <a:ext uri="{FF2B5EF4-FFF2-40B4-BE49-F238E27FC236}">
                <a16:creationId xmlns:a16="http://schemas.microsoft.com/office/drawing/2014/main" id="{FD07C620-39AE-47E8-A8E4-375F413F7734}"/>
              </a:ext>
            </a:extLst>
          </p:cNvPr>
          <p:cNvSpPr/>
          <p:nvPr/>
        </p:nvSpPr>
        <p:spPr>
          <a:xfrm>
            <a:off x="1531643" y="2546750"/>
            <a:ext cx="5459767"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rgbClr val="384557"/>
                </a:solidFill>
                <a:latin typeface="Vafle Light VUT"/>
              </a:rPr>
              <a:t>Výsledky</a:t>
            </a:r>
            <a:endParaRPr lang="en-GB" sz="1800" dirty="0">
              <a:solidFill>
                <a:srgbClr val="384557"/>
              </a:solidFill>
              <a:latin typeface="Vafle Light VUT"/>
            </a:endParaRPr>
          </a:p>
        </p:txBody>
      </p:sp>
      <p:sp>
        <p:nvSpPr>
          <p:cNvPr id="31" name="Rectangle: Diagonal Corners Snipped 30">
            <a:extLst>
              <a:ext uri="{FF2B5EF4-FFF2-40B4-BE49-F238E27FC236}">
                <a16:creationId xmlns:a16="http://schemas.microsoft.com/office/drawing/2014/main" id="{90466214-EB77-4C76-87D3-376E4DE62AE4}"/>
              </a:ext>
            </a:extLst>
          </p:cNvPr>
          <p:cNvSpPr/>
          <p:nvPr/>
        </p:nvSpPr>
        <p:spPr>
          <a:xfrm>
            <a:off x="787400" y="2546750"/>
            <a:ext cx="602202"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2000" dirty="0">
                <a:solidFill>
                  <a:srgbClr val="384557"/>
                </a:solidFill>
                <a:latin typeface="Vafle Light VUT" pitchFamily="2" charset="2"/>
              </a:rPr>
              <a:t>4</a:t>
            </a:r>
            <a:r>
              <a:rPr lang="en-GB" sz="2000" dirty="0">
                <a:solidFill>
                  <a:srgbClr val="384557"/>
                </a:solidFill>
                <a:latin typeface="Vafle Light VUT" pitchFamily="2" charset="2"/>
              </a:rPr>
              <a:t>.</a:t>
            </a:r>
          </a:p>
        </p:txBody>
      </p:sp>
      <p:sp>
        <p:nvSpPr>
          <p:cNvPr id="10" name="Rectangle: Diagonal Corners Snipped 9">
            <a:extLst>
              <a:ext uri="{FF2B5EF4-FFF2-40B4-BE49-F238E27FC236}">
                <a16:creationId xmlns:a16="http://schemas.microsoft.com/office/drawing/2014/main" id="{81A83FA1-D390-6011-954E-FCE3B6752A8E}"/>
              </a:ext>
            </a:extLst>
          </p:cNvPr>
          <p:cNvSpPr/>
          <p:nvPr/>
        </p:nvSpPr>
        <p:spPr>
          <a:xfrm>
            <a:off x="1531643" y="3095063"/>
            <a:ext cx="5459767"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dirty="0">
                <a:solidFill>
                  <a:srgbClr val="384557"/>
                </a:solidFill>
                <a:latin typeface="Vafle Light VUT"/>
              </a:rPr>
              <a:t>Závěr a možné pokračování projektu </a:t>
            </a:r>
            <a:endParaRPr lang="en-GB" sz="1800" dirty="0">
              <a:solidFill>
                <a:srgbClr val="384557"/>
              </a:solidFill>
              <a:latin typeface="Vafle Light VUT"/>
            </a:endParaRPr>
          </a:p>
        </p:txBody>
      </p:sp>
      <p:sp>
        <p:nvSpPr>
          <p:cNvPr id="11" name="Rectangle: Diagonal Corners Snipped 10">
            <a:extLst>
              <a:ext uri="{FF2B5EF4-FFF2-40B4-BE49-F238E27FC236}">
                <a16:creationId xmlns:a16="http://schemas.microsoft.com/office/drawing/2014/main" id="{11035182-8BCB-F4A0-D172-13E2A7C7CD88}"/>
              </a:ext>
            </a:extLst>
          </p:cNvPr>
          <p:cNvSpPr/>
          <p:nvPr/>
        </p:nvSpPr>
        <p:spPr>
          <a:xfrm>
            <a:off x="787400" y="3095063"/>
            <a:ext cx="602202" cy="346228"/>
          </a:xfrm>
          <a:prstGeom prst="snip2DiagRect">
            <a:avLst/>
          </a:prstGeom>
          <a:solidFill>
            <a:schemeClr val="bg1"/>
          </a:solidFill>
          <a:ln w="38100">
            <a:solidFill>
              <a:srgbClr val="384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2000" dirty="0">
                <a:solidFill>
                  <a:srgbClr val="384557"/>
                </a:solidFill>
                <a:latin typeface="Vafle Light VUT" pitchFamily="2" charset="2"/>
              </a:rPr>
              <a:t>5</a:t>
            </a:r>
            <a:r>
              <a:rPr lang="en-GB" sz="2000" dirty="0">
                <a:solidFill>
                  <a:srgbClr val="384557"/>
                </a:solidFill>
                <a:latin typeface="Vafle Light VUT" pitchFamily="2" charset="2"/>
              </a:rPr>
              <a:t>.</a:t>
            </a:r>
          </a:p>
        </p:txBody>
      </p:sp>
    </p:spTree>
    <p:extLst>
      <p:ext uri="{BB962C8B-B14F-4D97-AF65-F5344CB8AC3E}">
        <p14:creationId xmlns:p14="http://schemas.microsoft.com/office/powerpoint/2010/main" val="2374807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BACFB47-294C-4A65-A01E-1116260F38FE}"/>
              </a:ext>
            </a:extLst>
          </p:cNvPr>
          <p:cNvSpPr/>
          <p:nvPr/>
        </p:nvSpPr>
        <p:spPr>
          <a:xfrm>
            <a:off x="419858" y="2960495"/>
            <a:ext cx="3476263" cy="861774"/>
          </a:xfrm>
          <a:custGeom>
            <a:avLst/>
            <a:gdLst>
              <a:gd name="connsiteX0" fmla="*/ 0 w 3476263"/>
              <a:gd name="connsiteY0" fmla="*/ 0 h 861774"/>
              <a:gd name="connsiteX1" fmla="*/ 509852 w 3476263"/>
              <a:gd name="connsiteY1" fmla="*/ 0 h 861774"/>
              <a:gd name="connsiteX2" fmla="*/ 1123992 w 3476263"/>
              <a:gd name="connsiteY2" fmla="*/ 0 h 861774"/>
              <a:gd name="connsiteX3" fmla="*/ 1703369 w 3476263"/>
              <a:gd name="connsiteY3" fmla="*/ 0 h 861774"/>
              <a:gd name="connsiteX4" fmla="*/ 2317509 w 3476263"/>
              <a:gd name="connsiteY4" fmla="*/ 0 h 861774"/>
              <a:gd name="connsiteX5" fmla="*/ 2931648 w 3476263"/>
              <a:gd name="connsiteY5" fmla="*/ 0 h 861774"/>
              <a:gd name="connsiteX6" fmla="*/ 3476263 w 3476263"/>
              <a:gd name="connsiteY6" fmla="*/ 0 h 861774"/>
              <a:gd name="connsiteX7" fmla="*/ 3476263 w 3476263"/>
              <a:gd name="connsiteY7" fmla="*/ 405034 h 861774"/>
              <a:gd name="connsiteX8" fmla="*/ 3476263 w 3476263"/>
              <a:gd name="connsiteY8" fmla="*/ 861774 h 861774"/>
              <a:gd name="connsiteX9" fmla="*/ 3001174 w 3476263"/>
              <a:gd name="connsiteY9" fmla="*/ 861774 h 861774"/>
              <a:gd name="connsiteX10" fmla="*/ 2387034 w 3476263"/>
              <a:gd name="connsiteY10" fmla="*/ 861774 h 861774"/>
              <a:gd name="connsiteX11" fmla="*/ 1807657 w 3476263"/>
              <a:gd name="connsiteY11" fmla="*/ 861774 h 861774"/>
              <a:gd name="connsiteX12" fmla="*/ 1332567 w 3476263"/>
              <a:gd name="connsiteY12" fmla="*/ 861774 h 861774"/>
              <a:gd name="connsiteX13" fmla="*/ 822716 w 3476263"/>
              <a:gd name="connsiteY13" fmla="*/ 861774 h 861774"/>
              <a:gd name="connsiteX14" fmla="*/ 0 w 3476263"/>
              <a:gd name="connsiteY14" fmla="*/ 861774 h 861774"/>
              <a:gd name="connsiteX15" fmla="*/ 0 w 3476263"/>
              <a:gd name="connsiteY15" fmla="*/ 430887 h 861774"/>
              <a:gd name="connsiteX16" fmla="*/ 0 w 3476263"/>
              <a:gd name="connsiteY16" fmla="*/ 0 h 861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76263" h="861774" fill="none" extrusionOk="0">
                <a:moveTo>
                  <a:pt x="0" y="0"/>
                </a:moveTo>
                <a:cubicBezTo>
                  <a:pt x="219659" y="-8207"/>
                  <a:pt x="350916" y="27499"/>
                  <a:pt x="509852" y="0"/>
                </a:cubicBezTo>
                <a:cubicBezTo>
                  <a:pt x="668788" y="-27499"/>
                  <a:pt x="994716" y="9491"/>
                  <a:pt x="1123992" y="0"/>
                </a:cubicBezTo>
                <a:cubicBezTo>
                  <a:pt x="1253268" y="-9491"/>
                  <a:pt x="1532742" y="57145"/>
                  <a:pt x="1703369" y="0"/>
                </a:cubicBezTo>
                <a:cubicBezTo>
                  <a:pt x="1873996" y="-57145"/>
                  <a:pt x="2184877" y="42664"/>
                  <a:pt x="2317509" y="0"/>
                </a:cubicBezTo>
                <a:cubicBezTo>
                  <a:pt x="2450141" y="-42664"/>
                  <a:pt x="2757126" y="71513"/>
                  <a:pt x="2931648" y="0"/>
                </a:cubicBezTo>
                <a:cubicBezTo>
                  <a:pt x="3106170" y="-71513"/>
                  <a:pt x="3277260" y="39915"/>
                  <a:pt x="3476263" y="0"/>
                </a:cubicBezTo>
                <a:cubicBezTo>
                  <a:pt x="3477604" y="124018"/>
                  <a:pt x="3429134" y="239425"/>
                  <a:pt x="3476263" y="405034"/>
                </a:cubicBezTo>
                <a:cubicBezTo>
                  <a:pt x="3523392" y="570643"/>
                  <a:pt x="3421513" y="653287"/>
                  <a:pt x="3476263" y="861774"/>
                </a:cubicBezTo>
                <a:cubicBezTo>
                  <a:pt x="3322641" y="892291"/>
                  <a:pt x="3108161" y="842475"/>
                  <a:pt x="3001174" y="861774"/>
                </a:cubicBezTo>
                <a:cubicBezTo>
                  <a:pt x="2894187" y="881073"/>
                  <a:pt x="2685776" y="858904"/>
                  <a:pt x="2387034" y="861774"/>
                </a:cubicBezTo>
                <a:cubicBezTo>
                  <a:pt x="2088292" y="864644"/>
                  <a:pt x="1924288" y="833758"/>
                  <a:pt x="1807657" y="861774"/>
                </a:cubicBezTo>
                <a:cubicBezTo>
                  <a:pt x="1691026" y="889790"/>
                  <a:pt x="1532470" y="833192"/>
                  <a:pt x="1332567" y="861774"/>
                </a:cubicBezTo>
                <a:cubicBezTo>
                  <a:pt x="1132664" y="890356"/>
                  <a:pt x="1036547" y="830048"/>
                  <a:pt x="822716" y="861774"/>
                </a:cubicBezTo>
                <a:cubicBezTo>
                  <a:pt x="608885" y="893500"/>
                  <a:pt x="344036" y="851971"/>
                  <a:pt x="0" y="861774"/>
                </a:cubicBezTo>
                <a:cubicBezTo>
                  <a:pt x="-23377" y="751051"/>
                  <a:pt x="3977" y="566889"/>
                  <a:pt x="0" y="430887"/>
                </a:cubicBezTo>
                <a:cubicBezTo>
                  <a:pt x="-3977" y="294885"/>
                  <a:pt x="13004" y="91866"/>
                  <a:pt x="0" y="0"/>
                </a:cubicBezTo>
                <a:close/>
              </a:path>
              <a:path w="3476263" h="861774" stroke="0" extrusionOk="0">
                <a:moveTo>
                  <a:pt x="0" y="0"/>
                </a:moveTo>
                <a:cubicBezTo>
                  <a:pt x="221349" y="-71125"/>
                  <a:pt x="485447" y="11322"/>
                  <a:pt x="648902" y="0"/>
                </a:cubicBezTo>
                <a:cubicBezTo>
                  <a:pt x="812357" y="-11322"/>
                  <a:pt x="1004630" y="36154"/>
                  <a:pt x="1123992" y="0"/>
                </a:cubicBezTo>
                <a:cubicBezTo>
                  <a:pt x="1243354" y="-36154"/>
                  <a:pt x="1516776" y="28995"/>
                  <a:pt x="1633844" y="0"/>
                </a:cubicBezTo>
                <a:cubicBezTo>
                  <a:pt x="1750912" y="-28995"/>
                  <a:pt x="2006849" y="67532"/>
                  <a:pt x="2282746" y="0"/>
                </a:cubicBezTo>
                <a:cubicBezTo>
                  <a:pt x="2558643" y="-67532"/>
                  <a:pt x="2709402" y="59033"/>
                  <a:pt x="2827361" y="0"/>
                </a:cubicBezTo>
                <a:cubicBezTo>
                  <a:pt x="2945320" y="-59033"/>
                  <a:pt x="3309012" y="31378"/>
                  <a:pt x="3476263" y="0"/>
                </a:cubicBezTo>
                <a:cubicBezTo>
                  <a:pt x="3482841" y="111829"/>
                  <a:pt x="3433335" y="281605"/>
                  <a:pt x="3476263" y="413652"/>
                </a:cubicBezTo>
                <a:cubicBezTo>
                  <a:pt x="3519191" y="545699"/>
                  <a:pt x="3458633" y="703736"/>
                  <a:pt x="3476263" y="861774"/>
                </a:cubicBezTo>
                <a:cubicBezTo>
                  <a:pt x="3186777" y="919349"/>
                  <a:pt x="3094871" y="820099"/>
                  <a:pt x="2896886" y="861774"/>
                </a:cubicBezTo>
                <a:cubicBezTo>
                  <a:pt x="2698901" y="903449"/>
                  <a:pt x="2559625" y="840248"/>
                  <a:pt x="2421797" y="861774"/>
                </a:cubicBezTo>
                <a:cubicBezTo>
                  <a:pt x="2283969" y="883300"/>
                  <a:pt x="2043384" y="837653"/>
                  <a:pt x="1877182" y="861774"/>
                </a:cubicBezTo>
                <a:cubicBezTo>
                  <a:pt x="1710981" y="885895"/>
                  <a:pt x="1585421" y="825408"/>
                  <a:pt x="1367330" y="861774"/>
                </a:cubicBezTo>
                <a:cubicBezTo>
                  <a:pt x="1149239" y="898140"/>
                  <a:pt x="1015336" y="822188"/>
                  <a:pt x="822716" y="861774"/>
                </a:cubicBezTo>
                <a:cubicBezTo>
                  <a:pt x="630096" y="901360"/>
                  <a:pt x="404760" y="838301"/>
                  <a:pt x="0" y="861774"/>
                </a:cubicBezTo>
                <a:cubicBezTo>
                  <a:pt x="-20653" y="771025"/>
                  <a:pt x="29589" y="596336"/>
                  <a:pt x="0" y="430887"/>
                </a:cubicBezTo>
                <a:cubicBezTo>
                  <a:pt x="-29589" y="265438"/>
                  <a:pt x="50258" y="194746"/>
                  <a:pt x="0" y="0"/>
                </a:cubicBezTo>
                <a:close/>
              </a:path>
            </a:pathLst>
          </a:custGeom>
          <a:ln w="57150">
            <a:solidFill>
              <a:schemeClr val="bg1"/>
            </a:solidFill>
            <a:extLst>
              <a:ext uri="{C807C97D-BFC1-408E-A445-0C87EB9F89A2}">
                <ask:lineSketchStyleProps xmlns:ask="http://schemas.microsoft.com/office/drawing/2018/sketchyshapes" sd="1539833722">
                  <a:prstGeom prst="rect">
                    <a:avLst/>
                  </a:prstGeom>
                  <ask:type>
                    <ask:lineSketchScribble/>
                  </ask:type>
                </ask:lineSketchStyleProps>
              </a:ext>
            </a:extLst>
          </a:ln>
        </p:spPr>
        <p:txBody>
          <a:bodyPr wrap="square" lIns="91440" tIns="45720" rIns="91440" bIns="45720" anchor="t">
            <a:spAutoFit/>
          </a:bodyPr>
          <a:lstStyle/>
          <a:p>
            <a:pPr algn="ctr"/>
            <a:r>
              <a:rPr lang="en-GB" sz="5000">
                <a:solidFill>
                  <a:srgbClr val="92A1B8"/>
                </a:solidFill>
                <a:latin typeface="Vafle Light VUT"/>
              </a:rPr>
              <a:t>Otázky?</a:t>
            </a:r>
          </a:p>
        </p:txBody>
      </p:sp>
      <p:sp>
        <p:nvSpPr>
          <p:cNvPr id="7" name="Rectangle 6">
            <a:extLst>
              <a:ext uri="{FF2B5EF4-FFF2-40B4-BE49-F238E27FC236}">
                <a16:creationId xmlns:a16="http://schemas.microsoft.com/office/drawing/2014/main" id="{2D53F41F-B56E-48CD-AAB0-306CABFCC3F4}"/>
              </a:ext>
            </a:extLst>
          </p:cNvPr>
          <p:cNvSpPr/>
          <p:nvPr/>
        </p:nvSpPr>
        <p:spPr>
          <a:xfrm>
            <a:off x="4087540" y="1521631"/>
            <a:ext cx="69448" cy="3727048"/>
          </a:xfrm>
          <a:prstGeom prst="rect">
            <a:avLst/>
          </a:prstGeom>
          <a:gradFill flip="none" rotWithShape="1">
            <a:gsLst>
              <a:gs pos="0">
                <a:srgbClr val="C0C9D6"/>
              </a:gs>
              <a:gs pos="50000">
                <a:srgbClr val="92A1B8"/>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Picture 8">
            <a:extLst>
              <a:ext uri="{FF2B5EF4-FFF2-40B4-BE49-F238E27FC236}">
                <a16:creationId xmlns:a16="http://schemas.microsoft.com/office/drawing/2014/main" id="{81CD0F4A-56CA-43CA-A401-FFB3FF075900}"/>
              </a:ext>
            </a:extLst>
          </p:cNvPr>
          <p:cNvPicPr>
            <a:picLocks noChangeAspect="1"/>
          </p:cNvPicPr>
          <p:nvPr/>
        </p:nvPicPr>
        <p:blipFill rotWithShape="1">
          <a:blip r:embed="rId2">
            <a:alphaModFix amt="70000"/>
            <a:extLst>
              <a:ext uri="{28A0092B-C50C-407E-A947-70E740481C1C}">
                <a14:useLocalDpi xmlns:a14="http://schemas.microsoft.com/office/drawing/2010/main" val="0"/>
              </a:ext>
            </a:extLst>
          </a:blip>
          <a:srcRect t="9868" b="12621"/>
          <a:stretch/>
        </p:blipFill>
        <p:spPr>
          <a:xfrm>
            <a:off x="4578385" y="1874969"/>
            <a:ext cx="7122268" cy="3108061"/>
          </a:xfrm>
          <a:prstGeom prst="rect">
            <a:avLst/>
          </a:prstGeom>
          <a:effectLst>
            <a:softEdge rad="368300"/>
          </a:effectLst>
        </p:spPr>
      </p:pic>
    </p:spTree>
    <p:extLst>
      <p:ext uri="{BB962C8B-B14F-4D97-AF65-F5344CB8AC3E}">
        <p14:creationId xmlns:p14="http://schemas.microsoft.com/office/powerpoint/2010/main" val="2263772117"/>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dirty="0">
              <a:ln>
                <a:solidFill>
                  <a:srgbClr val="004F71"/>
                </a:solidFill>
              </a:ln>
              <a:solidFill>
                <a:schemeClr val="bg1"/>
              </a:solidFill>
              <a:latin typeface="Vafle Light VUT" pitchFamily="50" charset="0"/>
            </a:endParaRPr>
          </a:p>
        </p:txBody>
      </p:sp>
      <p:sp>
        <p:nvSpPr>
          <p:cNvPr id="6" name="Rectangle 5">
            <a:extLst>
              <a:ext uri="{FF2B5EF4-FFF2-40B4-BE49-F238E27FC236}">
                <a16:creationId xmlns:a16="http://schemas.microsoft.com/office/drawing/2014/main" id="{49D52AAE-DD26-4E9F-B9FB-2DEDD00BBE9A}"/>
              </a:ext>
            </a:extLst>
          </p:cNvPr>
          <p:cNvSpPr/>
          <p:nvPr/>
        </p:nvSpPr>
        <p:spPr>
          <a:xfrm>
            <a:off x="4089389" y="2604103"/>
            <a:ext cx="3748172" cy="1088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384557"/>
              </a:solidFill>
            </a:endParaRPr>
          </a:p>
        </p:txBody>
      </p:sp>
      <p:pic>
        <p:nvPicPr>
          <p:cNvPr id="7" name="Graphic 6">
            <a:extLst>
              <a:ext uri="{FF2B5EF4-FFF2-40B4-BE49-F238E27FC236}">
                <a16:creationId xmlns:a16="http://schemas.microsoft.com/office/drawing/2014/main" id="{89674F3E-79FA-40BB-909C-64D3B5F5EF9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7779" y="1739643"/>
            <a:ext cx="1065779" cy="1088153"/>
          </a:xfrm>
          <a:prstGeom prst="rect">
            <a:avLst/>
          </a:prstGeom>
        </p:spPr>
      </p:pic>
      <p:sp>
        <p:nvSpPr>
          <p:cNvPr id="8" name="Rectangle 7">
            <a:extLst>
              <a:ext uri="{FF2B5EF4-FFF2-40B4-BE49-F238E27FC236}">
                <a16:creationId xmlns:a16="http://schemas.microsoft.com/office/drawing/2014/main" id="{9618975B-787A-4E87-A754-2FC78EFE51AB}"/>
              </a:ext>
            </a:extLst>
          </p:cNvPr>
          <p:cNvSpPr/>
          <p:nvPr/>
        </p:nvSpPr>
        <p:spPr>
          <a:xfrm>
            <a:off x="4146323" y="3208930"/>
            <a:ext cx="177954" cy="1269511"/>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63CAF053-2BF0-471B-B613-99D28D78D17F}"/>
              </a:ext>
            </a:extLst>
          </p:cNvPr>
          <p:cNvSpPr/>
          <p:nvPr/>
        </p:nvSpPr>
        <p:spPr>
          <a:xfrm>
            <a:off x="1520074" y="3216990"/>
            <a:ext cx="177954" cy="1269511"/>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74A0F18B-6F02-43B5-A515-C23655699E8C}"/>
              </a:ext>
            </a:extLst>
          </p:cNvPr>
          <p:cNvSpPr/>
          <p:nvPr/>
        </p:nvSpPr>
        <p:spPr>
          <a:xfrm>
            <a:off x="10493972" y="3165271"/>
            <a:ext cx="177954" cy="1321230"/>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930D6D7D-AD97-4FF0-8D0D-35BBEE7A1974}"/>
              </a:ext>
            </a:extLst>
          </p:cNvPr>
          <p:cNvSpPr/>
          <p:nvPr/>
        </p:nvSpPr>
        <p:spPr>
          <a:xfrm>
            <a:off x="7596763" y="3194910"/>
            <a:ext cx="177954" cy="13070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E4C62582-767C-43E0-BF86-71AB1FCC8F38}"/>
              </a:ext>
            </a:extLst>
          </p:cNvPr>
          <p:cNvSpPr/>
          <p:nvPr/>
        </p:nvSpPr>
        <p:spPr>
          <a:xfrm>
            <a:off x="7566627" y="2957401"/>
            <a:ext cx="3136921" cy="2664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AB9E2D20-4AD8-48E3-B7D2-317AAF1D00A6}"/>
              </a:ext>
            </a:extLst>
          </p:cNvPr>
          <p:cNvSpPr/>
          <p:nvPr/>
        </p:nvSpPr>
        <p:spPr>
          <a:xfrm>
            <a:off x="1487799" y="1120740"/>
            <a:ext cx="177954" cy="1855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906D72A9-041B-41C8-8B57-F89504E16134}"/>
              </a:ext>
            </a:extLst>
          </p:cNvPr>
          <p:cNvSpPr/>
          <p:nvPr/>
        </p:nvSpPr>
        <p:spPr>
          <a:xfrm rot="5400000">
            <a:off x="2841723" y="673072"/>
            <a:ext cx="90677" cy="10657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5" name="Graphic 14">
            <a:extLst>
              <a:ext uri="{FF2B5EF4-FFF2-40B4-BE49-F238E27FC236}">
                <a16:creationId xmlns:a16="http://schemas.microsoft.com/office/drawing/2014/main" id="{3FFCCACA-3B7C-43D5-8CB4-6333216B8837}"/>
              </a:ext>
            </a:extLst>
          </p:cNvPr>
          <p:cNvPicPr>
            <a:picLocks noChangeAspect="1"/>
          </p:cNvPicPr>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30611" t="22753" r="1801" b="22684"/>
          <a:stretch/>
        </p:blipFill>
        <p:spPr>
          <a:xfrm>
            <a:off x="1665538" y="2291138"/>
            <a:ext cx="810922" cy="664146"/>
          </a:xfrm>
          <a:prstGeom prst="rect">
            <a:avLst/>
          </a:prstGeom>
        </p:spPr>
      </p:pic>
      <p:sp>
        <p:nvSpPr>
          <p:cNvPr id="16" name="Rectangle 15">
            <a:extLst>
              <a:ext uri="{FF2B5EF4-FFF2-40B4-BE49-F238E27FC236}">
                <a16:creationId xmlns:a16="http://schemas.microsoft.com/office/drawing/2014/main" id="{93287305-EAC0-4030-81E5-D3BD914B6E02}"/>
              </a:ext>
            </a:extLst>
          </p:cNvPr>
          <p:cNvSpPr/>
          <p:nvPr/>
        </p:nvSpPr>
        <p:spPr>
          <a:xfrm>
            <a:off x="4095138" y="2719594"/>
            <a:ext cx="252141" cy="248442"/>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Rectangle 16">
            <a:extLst>
              <a:ext uri="{FF2B5EF4-FFF2-40B4-BE49-F238E27FC236}">
                <a16:creationId xmlns:a16="http://schemas.microsoft.com/office/drawing/2014/main" id="{03AF27B6-1DDF-4CC2-97D5-603496AFB468}"/>
              </a:ext>
            </a:extLst>
          </p:cNvPr>
          <p:cNvSpPr/>
          <p:nvPr/>
        </p:nvSpPr>
        <p:spPr>
          <a:xfrm>
            <a:off x="7670371" y="2714524"/>
            <a:ext cx="159558" cy="227285"/>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Rectangle 17">
            <a:extLst>
              <a:ext uri="{FF2B5EF4-FFF2-40B4-BE49-F238E27FC236}">
                <a16:creationId xmlns:a16="http://schemas.microsoft.com/office/drawing/2014/main" id="{ABFF1427-6597-4F81-966F-52641AEEFF58}"/>
              </a:ext>
            </a:extLst>
          </p:cNvPr>
          <p:cNvSpPr/>
          <p:nvPr/>
        </p:nvSpPr>
        <p:spPr>
          <a:xfrm rot="5400000">
            <a:off x="2855516" y="1030372"/>
            <a:ext cx="52364" cy="211160"/>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EC7D517F-AAD0-453D-A93D-F974FF2114C7}"/>
              </a:ext>
            </a:extLst>
          </p:cNvPr>
          <p:cNvSpPr/>
          <p:nvPr/>
        </p:nvSpPr>
        <p:spPr>
          <a:xfrm>
            <a:off x="7572906" y="2875909"/>
            <a:ext cx="95877" cy="70706"/>
          </a:xfrm>
          <a:prstGeom prst="rect">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C442AD02-D9DE-47C5-B581-8DD8EBCD09D3}"/>
              </a:ext>
            </a:extLst>
          </p:cNvPr>
          <p:cNvSpPr/>
          <p:nvPr/>
        </p:nvSpPr>
        <p:spPr>
          <a:xfrm rot="5400000">
            <a:off x="2831904" y="-417019"/>
            <a:ext cx="181359" cy="286888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94B26EBD-6939-4D13-9475-F6EC31E8B826}"/>
              </a:ext>
            </a:extLst>
          </p:cNvPr>
          <p:cNvSpPr/>
          <p:nvPr/>
        </p:nvSpPr>
        <p:spPr>
          <a:xfrm>
            <a:off x="4179071" y="1120740"/>
            <a:ext cx="177954" cy="1855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2" name="Straight Connector 21">
            <a:extLst>
              <a:ext uri="{FF2B5EF4-FFF2-40B4-BE49-F238E27FC236}">
                <a16:creationId xmlns:a16="http://schemas.microsoft.com/office/drawing/2014/main" id="{C01A69D3-8E0C-4D6C-866B-BC3A5A8A1037}"/>
              </a:ext>
            </a:extLst>
          </p:cNvPr>
          <p:cNvCxnSpPr>
            <a:cxnSpLocks/>
          </p:cNvCxnSpPr>
          <p:nvPr/>
        </p:nvCxnSpPr>
        <p:spPr>
          <a:xfrm>
            <a:off x="1127125" y="4518925"/>
            <a:ext cx="9926108" cy="16999"/>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E8D7F6C2-2121-4630-9529-DCC7562971CF}"/>
              </a:ext>
            </a:extLst>
          </p:cNvPr>
          <p:cNvGrpSpPr/>
          <p:nvPr/>
        </p:nvGrpSpPr>
        <p:grpSpPr>
          <a:xfrm>
            <a:off x="2499943" y="1860276"/>
            <a:ext cx="1608932" cy="1078327"/>
            <a:chOff x="7605411" y="1669631"/>
            <a:chExt cx="1608932" cy="1078327"/>
          </a:xfrm>
          <a:solidFill>
            <a:schemeClr val="bg1"/>
          </a:solidFill>
        </p:grpSpPr>
        <p:pic>
          <p:nvPicPr>
            <p:cNvPr id="24" name="Graphic 23">
              <a:extLst>
                <a:ext uri="{FF2B5EF4-FFF2-40B4-BE49-F238E27FC236}">
                  <a16:creationId xmlns:a16="http://schemas.microsoft.com/office/drawing/2014/main" id="{F652466F-7475-4CB7-AADF-887E58DC129D}"/>
                </a:ext>
              </a:extLst>
            </p:cNvPr>
            <p:cNvPicPr>
              <a:picLocks noChangeAspect="1"/>
            </p:cNvPicPr>
            <p:nvPr/>
          </p:nvPicPr>
          <p:blipFill>
            <a:blip r:embed="rId2">
              <a:extLst>
                <a:ext uri="{96DAC541-7B7A-43D3-8B79-37D633B846F1}">
                  <asvg:svgBlip xmlns:asvg="http://schemas.microsoft.com/office/drawing/2016/SVG/main" r:embed="rId6"/>
                </a:ext>
              </a:extLst>
            </a:blip>
            <a:stretch>
              <a:fillRect/>
            </a:stretch>
          </p:blipFill>
          <p:spPr>
            <a:xfrm rot="16200000">
              <a:off x="7591056" y="1683987"/>
              <a:ext cx="833176" cy="804466"/>
            </a:xfrm>
            <a:prstGeom prst="rect">
              <a:avLst/>
            </a:prstGeom>
          </p:spPr>
        </p:pic>
        <p:pic>
          <p:nvPicPr>
            <p:cNvPr id="25" name="Graphic 24">
              <a:extLst>
                <a:ext uri="{FF2B5EF4-FFF2-40B4-BE49-F238E27FC236}">
                  <a16:creationId xmlns:a16="http://schemas.microsoft.com/office/drawing/2014/main" id="{E775517B-13C3-44E9-B21A-1C104B4EA506}"/>
                </a:ext>
              </a:extLst>
            </p:cNvPr>
            <p:cNvPicPr>
              <a:picLocks noChangeAspect="1"/>
            </p:cNvPicPr>
            <p:nvPr/>
          </p:nvPicPr>
          <p:blipFill>
            <a:blip r:embed="rId2">
              <a:extLst>
                <a:ext uri="{96DAC541-7B7A-43D3-8B79-37D633B846F1}">
                  <asvg:svgBlip xmlns:asvg="http://schemas.microsoft.com/office/drawing/2016/SVG/main" r:embed="rId6"/>
                </a:ext>
              </a:extLst>
            </a:blip>
            <a:stretch>
              <a:fillRect/>
            </a:stretch>
          </p:blipFill>
          <p:spPr>
            <a:xfrm rot="5400000" flipH="1">
              <a:off x="8395522" y="1683987"/>
              <a:ext cx="833176" cy="804466"/>
            </a:xfrm>
            <a:prstGeom prst="rect">
              <a:avLst/>
            </a:prstGeom>
          </p:spPr>
        </p:pic>
        <p:sp>
          <p:nvSpPr>
            <p:cNvPr id="26" name="Rectangle: Rounded Corners 25">
              <a:extLst>
                <a:ext uri="{FF2B5EF4-FFF2-40B4-BE49-F238E27FC236}">
                  <a16:creationId xmlns:a16="http://schemas.microsoft.com/office/drawing/2014/main" id="{BE15F3EA-FBF7-4C7B-A706-C68C827D74D3}"/>
                </a:ext>
              </a:extLst>
            </p:cNvPr>
            <p:cNvSpPr/>
            <p:nvPr/>
          </p:nvSpPr>
          <p:spPr>
            <a:xfrm>
              <a:off x="8199936" y="1669631"/>
              <a:ext cx="419883" cy="1078327"/>
            </a:xfrm>
            <a:prstGeom prst="round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Rounded Corners 26">
              <a:extLst>
                <a:ext uri="{FF2B5EF4-FFF2-40B4-BE49-F238E27FC236}">
                  <a16:creationId xmlns:a16="http://schemas.microsoft.com/office/drawing/2014/main" id="{5177F854-E2CB-42AB-A120-4F80985CE4DF}"/>
                </a:ext>
              </a:extLst>
            </p:cNvPr>
            <p:cNvSpPr/>
            <p:nvPr/>
          </p:nvSpPr>
          <p:spPr>
            <a:xfrm>
              <a:off x="8070987" y="2570747"/>
              <a:ext cx="677779" cy="177211"/>
            </a:xfrm>
            <a:prstGeom prst="round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28" name="Graphic 27">
            <a:extLst>
              <a:ext uri="{FF2B5EF4-FFF2-40B4-BE49-F238E27FC236}">
                <a16:creationId xmlns:a16="http://schemas.microsoft.com/office/drawing/2014/main" id="{1CF8D6C7-9ECE-4CF5-B5B3-9D3BBD84C69E}"/>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t="50590" r="76897" b="21585"/>
          <a:stretch/>
        </p:blipFill>
        <p:spPr>
          <a:xfrm>
            <a:off x="1905036" y="2331191"/>
            <a:ext cx="342876" cy="417132"/>
          </a:xfrm>
          <a:prstGeom prst="rect">
            <a:avLst/>
          </a:prstGeom>
        </p:spPr>
      </p:pic>
      <p:sp>
        <p:nvSpPr>
          <p:cNvPr id="29" name="Rectangle: Rounded Corners 28">
            <a:extLst>
              <a:ext uri="{FF2B5EF4-FFF2-40B4-BE49-F238E27FC236}">
                <a16:creationId xmlns:a16="http://schemas.microsoft.com/office/drawing/2014/main" id="{762092EA-5D21-4664-90D8-8832443D1A04}"/>
              </a:ext>
            </a:extLst>
          </p:cNvPr>
          <p:cNvSpPr/>
          <p:nvPr/>
        </p:nvSpPr>
        <p:spPr>
          <a:xfrm>
            <a:off x="4843108" y="2479792"/>
            <a:ext cx="614960" cy="108898"/>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Rounded Corners 29">
            <a:extLst>
              <a:ext uri="{FF2B5EF4-FFF2-40B4-BE49-F238E27FC236}">
                <a16:creationId xmlns:a16="http://schemas.microsoft.com/office/drawing/2014/main" id="{DBE35855-4E07-415C-A52C-A09FFC5FA815}"/>
              </a:ext>
            </a:extLst>
          </p:cNvPr>
          <p:cNvSpPr/>
          <p:nvPr/>
        </p:nvSpPr>
        <p:spPr>
          <a:xfrm>
            <a:off x="6562863" y="2479792"/>
            <a:ext cx="614960" cy="10889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1" name="Graphic 30">
            <a:extLst>
              <a:ext uri="{FF2B5EF4-FFF2-40B4-BE49-F238E27FC236}">
                <a16:creationId xmlns:a16="http://schemas.microsoft.com/office/drawing/2014/main" id="{E0EFC17F-8452-4D69-A5F0-973941CBDB6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753593" y="1943572"/>
            <a:ext cx="532559" cy="544076"/>
          </a:xfrm>
          <a:prstGeom prst="rect">
            <a:avLst/>
          </a:prstGeom>
        </p:spPr>
      </p:pic>
      <p:sp>
        <p:nvSpPr>
          <p:cNvPr id="32" name="Rectangle: Rounded Corners 31">
            <a:extLst>
              <a:ext uri="{FF2B5EF4-FFF2-40B4-BE49-F238E27FC236}">
                <a16:creationId xmlns:a16="http://schemas.microsoft.com/office/drawing/2014/main" id="{1725ABE7-231A-452E-8020-9D1E4AFA11CD}"/>
              </a:ext>
            </a:extLst>
          </p:cNvPr>
          <p:cNvSpPr/>
          <p:nvPr/>
        </p:nvSpPr>
        <p:spPr>
          <a:xfrm>
            <a:off x="7997402" y="2831368"/>
            <a:ext cx="2560320" cy="10889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9892D02E-2CCA-45BC-AB20-B916EF417226}"/>
              </a:ext>
            </a:extLst>
          </p:cNvPr>
          <p:cNvSpPr/>
          <p:nvPr/>
        </p:nvSpPr>
        <p:spPr>
          <a:xfrm>
            <a:off x="1490589" y="2957401"/>
            <a:ext cx="2866493" cy="2664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Isosceles Triangle 33">
            <a:extLst>
              <a:ext uri="{FF2B5EF4-FFF2-40B4-BE49-F238E27FC236}">
                <a16:creationId xmlns:a16="http://schemas.microsoft.com/office/drawing/2014/main" id="{0F654CAB-134C-4D6B-8382-53A655CEBEF0}"/>
              </a:ext>
            </a:extLst>
          </p:cNvPr>
          <p:cNvSpPr/>
          <p:nvPr/>
        </p:nvSpPr>
        <p:spPr>
          <a:xfrm>
            <a:off x="1823150" y="1264464"/>
            <a:ext cx="2121539" cy="1685667"/>
          </a:xfrm>
          <a:prstGeom prst="triangle">
            <a:avLst/>
          </a:prstGeom>
          <a:solidFill>
            <a:schemeClr val="bg1">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TextBox 34">
            <a:extLst>
              <a:ext uri="{FF2B5EF4-FFF2-40B4-BE49-F238E27FC236}">
                <a16:creationId xmlns:a16="http://schemas.microsoft.com/office/drawing/2014/main" id="{634B636F-1DCB-4751-9F37-B129BDC72F42}"/>
              </a:ext>
            </a:extLst>
          </p:cNvPr>
          <p:cNvSpPr txBox="1"/>
          <p:nvPr/>
        </p:nvSpPr>
        <p:spPr>
          <a:xfrm>
            <a:off x="4597848" y="1272788"/>
            <a:ext cx="2844048" cy="477054"/>
          </a:xfrm>
          <a:prstGeom prst="rect">
            <a:avLst/>
          </a:prstGeom>
          <a:noFill/>
        </p:spPr>
        <p:txBody>
          <a:bodyPr wrap="none" rtlCol="0">
            <a:spAutoFit/>
          </a:bodyPr>
          <a:lstStyle/>
          <a:p>
            <a:pPr algn="ctr"/>
            <a:r>
              <a:rPr lang="en-GB" sz="2500" b="1" dirty="0">
                <a:solidFill>
                  <a:schemeClr val="bg1"/>
                </a:solidFill>
                <a:latin typeface="Vafle Light VUT" pitchFamily="2" charset="2"/>
              </a:rPr>
              <a:t>INDUSTRY 4.0 CELL</a:t>
            </a:r>
          </a:p>
        </p:txBody>
      </p:sp>
      <p:sp>
        <p:nvSpPr>
          <p:cNvPr id="36" name="TextBox 35">
            <a:extLst>
              <a:ext uri="{FF2B5EF4-FFF2-40B4-BE49-F238E27FC236}">
                <a16:creationId xmlns:a16="http://schemas.microsoft.com/office/drawing/2014/main" id="{621DEC36-DFD8-4605-B14A-6820E2701A8B}"/>
              </a:ext>
            </a:extLst>
          </p:cNvPr>
          <p:cNvSpPr txBox="1"/>
          <p:nvPr/>
        </p:nvSpPr>
        <p:spPr>
          <a:xfrm>
            <a:off x="1450148" y="4931069"/>
            <a:ext cx="9058567" cy="1323439"/>
          </a:xfrm>
          <a:prstGeom prst="rect">
            <a:avLst/>
          </a:prstGeom>
          <a:noFill/>
        </p:spPr>
        <p:txBody>
          <a:bodyPr wrap="square" rtlCol="0">
            <a:spAutoFit/>
          </a:bodyPr>
          <a:lstStyle/>
          <a:p>
            <a:pPr algn="ctr"/>
            <a:r>
              <a:rPr lang="en-GB" sz="4000" b="1" dirty="0">
                <a:solidFill>
                  <a:schemeClr val="bg1"/>
                </a:solidFill>
                <a:latin typeface="Vafle Light VUT" pitchFamily="2" charset="2"/>
              </a:rPr>
              <a:t>INSTITUTE OF AUTOMATION AND COMPUTER SCIENCE</a:t>
            </a:r>
          </a:p>
        </p:txBody>
      </p:sp>
    </p:spTree>
    <p:extLst>
      <p:ext uri="{BB962C8B-B14F-4D97-AF65-F5344CB8AC3E}">
        <p14:creationId xmlns:p14="http://schemas.microsoft.com/office/powerpoint/2010/main" val="50237333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dirty="0">
              <a:ln>
                <a:solidFill>
                  <a:srgbClr val="004F71"/>
                </a:solidFill>
              </a:ln>
              <a:solidFill>
                <a:schemeClr val="bg1"/>
              </a:solidFill>
              <a:latin typeface="Vafle Light VUT" pitchFamily="50" charset="0"/>
            </a:endParaRPr>
          </a:p>
        </p:txBody>
      </p:sp>
      <p:sp>
        <p:nvSpPr>
          <p:cNvPr id="5" name="Rectangle: Diagonal Corners Snipped 4">
            <a:extLst>
              <a:ext uri="{FF2B5EF4-FFF2-40B4-BE49-F238E27FC236}">
                <a16:creationId xmlns:a16="http://schemas.microsoft.com/office/drawing/2014/main" id="{12A8F3B9-9B48-47C0-91AC-1C15B6F6F3D0}"/>
              </a:ext>
            </a:extLst>
          </p:cNvPr>
          <p:cNvSpPr/>
          <p:nvPr/>
        </p:nvSpPr>
        <p:spPr>
          <a:xfrm>
            <a:off x="3366117" y="2654338"/>
            <a:ext cx="5459767" cy="1549325"/>
          </a:xfrm>
          <a:prstGeom prst="snip2Diag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4800" dirty="0">
                <a:solidFill>
                  <a:srgbClr val="384557"/>
                </a:solidFill>
                <a:latin typeface="Vafle Light VUT"/>
              </a:rPr>
              <a:t>Zadání Projektu</a:t>
            </a:r>
            <a:endParaRPr lang="en-GB" sz="4800" dirty="0">
              <a:solidFill>
                <a:srgbClr val="384557"/>
              </a:solidFill>
              <a:latin typeface="Vafle Light VUT"/>
            </a:endParaRPr>
          </a:p>
        </p:txBody>
      </p:sp>
    </p:spTree>
    <p:extLst>
      <p:ext uri="{BB962C8B-B14F-4D97-AF65-F5344CB8AC3E}">
        <p14:creationId xmlns:p14="http://schemas.microsoft.com/office/powerpoint/2010/main" val="62316446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2800">
                <a:solidFill>
                  <a:srgbClr val="FFFFFF"/>
                </a:solidFill>
                <a:latin typeface="Vafle Light VUT"/>
              </a:rPr>
              <a:t>Zadání Projektu</a:t>
            </a:r>
            <a:endParaRPr lang="cs-CZ"/>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2/21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lIns="91440" tIns="45720" rIns="91440" bIns="45720" anchor="t">
            <a:spAutoFit/>
          </a:bodyPr>
          <a:lstStyle/>
          <a:p>
            <a:pPr algn="ctr"/>
            <a:r>
              <a:rPr lang="en-GB" sz="1000" err="1">
                <a:solidFill>
                  <a:srgbClr val="C0C9D6"/>
                </a:solidFill>
                <a:latin typeface="Vafle Light VUT"/>
              </a:rPr>
              <a:t>Zadání</a:t>
            </a:r>
            <a:r>
              <a:rPr lang="en-GB" sz="1000">
                <a:solidFill>
                  <a:srgbClr val="C0C9D6"/>
                </a:solidFill>
                <a:latin typeface="Vafle Light VUT"/>
              </a:rPr>
              <a:t> </a:t>
            </a:r>
            <a:r>
              <a:rPr lang="en-GB" sz="1000" err="1">
                <a:solidFill>
                  <a:srgbClr val="C0C9D6"/>
                </a:solidFill>
                <a:latin typeface="Vafle Light VUT"/>
              </a:rPr>
              <a:t>Projektu</a:t>
            </a:r>
            <a:endParaRPr lang="cs-CZ" err="1"/>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Cílem projektu bylo navrhnout robotickou buňku pro výrobu dvou variant kotevní patky.</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10776880" cy="3477875"/>
            <a:chOff x="484204" y="1639689"/>
            <a:chExt cx="10776880" cy="3477875"/>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10478090" cy="3477875"/>
            </a:xfrm>
            <a:prstGeom prst="rect">
              <a:avLst/>
            </a:prstGeom>
          </p:spPr>
          <p:txBody>
            <a:bodyPr wrap="square">
              <a:spAutoFit/>
            </a:bodyPr>
            <a:lstStyle/>
            <a:p>
              <a:r>
                <a:rPr lang="en-US" sz="2000" dirty="0" err="1">
                  <a:solidFill>
                    <a:srgbClr val="92A1B8"/>
                  </a:solidFill>
                  <a:latin typeface="Vafle Light VUT" pitchFamily="2" charset="2"/>
                </a:rPr>
                <a:t>Dva</a:t>
              </a:r>
              <a:r>
                <a:rPr lang="en-US" sz="2000" dirty="0">
                  <a:solidFill>
                    <a:srgbClr val="92A1B8"/>
                  </a:solidFill>
                  <a:latin typeface="Vafle Light VUT" pitchFamily="2" charset="2"/>
                </a:rPr>
                <a:t> </a:t>
              </a:r>
              <a:r>
                <a:rPr lang="en-US" sz="2000" dirty="0" err="1">
                  <a:solidFill>
                    <a:srgbClr val="92A1B8"/>
                  </a:solidFill>
                  <a:latin typeface="Vafle Light VUT" pitchFamily="2" charset="2"/>
                </a:rPr>
                <a:t>díly</a:t>
              </a:r>
              <a:r>
                <a:rPr lang="en-US" sz="2000" dirty="0">
                  <a:solidFill>
                    <a:srgbClr val="92A1B8"/>
                  </a:solidFill>
                  <a:latin typeface="Vafle Light VUT" pitchFamily="2" charset="2"/>
                </a:rPr>
                <a:t> </a:t>
              </a:r>
              <a:r>
                <a:rPr lang="en-US" sz="2000" dirty="0" err="1">
                  <a:solidFill>
                    <a:srgbClr val="92A1B8"/>
                  </a:solidFill>
                  <a:latin typeface="Vafle Light VUT" pitchFamily="2" charset="2"/>
                </a:rPr>
                <a:t>složené</a:t>
              </a:r>
              <a:r>
                <a:rPr lang="en-US" sz="2000" dirty="0">
                  <a:solidFill>
                    <a:srgbClr val="92A1B8"/>
                  </a:solidFill>
                  <a:latin typeface="Vafle Light VUT" pitchFamily="2" charset="2"/>
                </a:rPr>
                <a:t> z </a:t>
              </a:r>
              <a:r>
                <a:rPr lang="en-US" sz="2000" dirty="0" err="1">
                  <a:solidFill>
                    <a:srgbClr val="92A1B8"/>
                  </a:solidFill>
                  <a:latin typeface="Vafle Light VUT" pitchFamily="2" charset="2"/>
                </a:rPr>
                <a:t>částí</a:t>
              </a:r>
              <a:r>
                <a:rPr lang="cs-CZ" sz="2000" dirty="0">
                  <a:solidFill>
                    <a:srgbClr val="92A1B8"/>
                  </a:solidFill>
                  <a:latin typeface="Vafle Light VUT" pitchFamily="2" charset="2"/>
                </a:rPr>
                <a:t>:</a:t>
              </a:r>
            </a:p>
            <a:p>
              <a:pPr marL="342900" indent="-342900">
                <a:buFont typeface="Arial" panose="020B0604020202020204" pitchFamily="34" charset="0"/>
                <a:buChar char="•"/>
              </a:pPr>
              <a:r>
                <a:rPr lang="cs-CZ" sz="2000" dirty="0">
                  <a:solidFill>
                    <a:srgbClr val="92A1B8"/>
                  </a:solidFill>
                  <a:latin typeface="Vafle Light VUT" pitchFamily="2" charset="2"/>
                </a:rPr>
                <a:t>ocelový výpalek (základna) </a:t>
              </a:r>
              <a:r>
                <a:rPr lang="en-US" sz="2000" dirty="0">
                  <a:solidFill>
                    <a:srgbClr val="92A1B8"/>
                  </a:solidFill>
                  <a:latin typeface="Vafle Light VUT" pitchFamily="2" charset="2"/>
                </a:rPr>
                <a:t>90x60x5</a:t>
              </a:r>
              <a:r>
                <a:rPr lang="cs-CZ" sz="2000" dirty="0">
                  <a:solidFill>
                    <a:srgbClr val="92A1B8"/>
                  </a:solidFill>
                  <a:latin typeface="Vafle Light VUT" pitchFamily="2" charset="2"/>
                </a:rPr>
                <a:t>,</a:t>
              </a:r>
              <a:r>
                <a:rPr lang="en-US" sz="2000" dirty="0">
                  <a:solidFill>
                    <a:srgbClr val="92A1B8"/>
                  </a:solidFill>
                  <a:latin typeface="Vafle Light VUT" pitchFamily="2" charset="2"/>
                </a:rPr>
                <a:t> S235JR (1.0038), </a:t>
              </a:r>
              <a:r>
                <a:rPr lang="cs-CZ" sz="2000" dirty="0">
                  <a:solidFill>
                    <a:srgbClr val="92A1B8"/>
                  </a:solidFill>
                  <a:latin typeface="Vafle Light VUT" pitchFamily="2" charset="2"/>
                </a:rPr>
                <a:t>ocelový hranatý profil </a:t>
              </a:r>
              <a:r>
                <a:rPr lang="en-US" sz="2000" dirty="0">
                  <a:solidFill>
                    <a:srgbClr val="92A1B8"/>
                  </a:solidFill>
                  <a:latin typeface="Vafle Light VUT" pitchFamily="2" charset="2"/>
                </a:rPr>
                <a:t>45x45x3 L60 S235JR (1.0038)</a:t>
              </a:r>
              <a:endParaRPr lang="cs-CZ" sz="2000" dirty="0">
                <a:solidFill>
                  <a:srgbClr val="92A1B8"/>
                </a:solidFill>
                <a:latin typeface="Vafle Light VUT" pitchFamily="2" charset="2"/>
              </a:endParaRPr>
            </a:p>
            <a:p>
              <a:pPr marL="342900" indent="-342900">
                <a:buFont typeface="Arial" panose="020B0604020202020204" pitchFamily="34" charset="0"/>
                <a:buChar char="•"/>
              </a:pPr>
              <a:r>
                <a:rPr lang="cs-CZ" sz="2000" dirty="0">
                  <a:solidFill>
                    <a:srgbClr val="92A1B8"/>
                  </a:solidFill>
                  <a:latin typeface="Vafle Light VUT" pitchFamily="2" charset="2"/>
                </a:rPr>
                <a:t>ocelový výpalek (základna) </a:t>
              </a:r>
              <a:r>
                <a:rPr lang="en-US" sz="2000" dirty="0">
                  <a:solidFill>
                    <a:srgbClr val="92A1B8"/>
                  </a:solidFill>
                  <a:latin typeface="Vafle Light VUT" pitchFamily="2" charset="2"/>
                </a:rPr>
                <a:t>100x60x5</a:t>
              </a:r>
              <a:r>
                <a:rPr lang="cs-CZ" sz="2000" dirty="0">
                  <a:solidFill>
                    <a:srgbClr val="92A1B8"/>
                  </a:solidFill>
                  <a:latin typeface="Vafle Light VUT" pitchFamily="2" charset="2"/>
                </a:rPr>
                <a:t>,</a:t>
              </a:r>
              <a:r>
                <a:rPr lang="en-US" sz="2000" dirty="0">
                  <a:solidFill>
                    <a:srgbClr val="92A1B8"/>
                  </a:solidFill>
                  <a:latin typeface="Vafle Light VUT" pitchFamily="2" charset="2"/>
                </a:rPr>
                <a:t> S235JR (1.0038), </a:t>
              </a:r>
              <a:r>
                <a:rPr lang="cs-CZ" sz="2000" dirty="0">
                  <a:solidFill>
                    <a:srgbClr val="92A1B8"/>
                  </a:solidFill>
                  <a:latin typeface="Vafle Light VUT" pitchFamily="2" charset="2"/>
                </a:rPr>
                <a:t>ocelový hranatý profil </a:t>
              </a:r>
              <a:r>
                <a:rPr lang="en-US" sz="2000" dirty="0">
                  <a:solidFill>
                    <a:srgbClr val="92A1B8"/>
                  </a:solidFill>
                  <a:latin typeface="Vafle Light VUT" pitchFamily="2" charset="2"/>
                </a:rPr>
                <a:t>45x45x3 L70 S235JR (1.0038)</a:t>
              </a:r>
              <a:r>
                <a:rPr lang="cs-CZ" sz="2000" dirty="0">
                  <a:solidFill>
                    <a:srgbClr val="92A1B8"/>
                  </a:solidFill>
                  <a:latin typeface="Vafle Light VUT" pitchFamily="2" charset="2"/>
                </a:rPr>
                <a:t>.</a:t>
              </a:r>
            </a:p>
            <a:p>
              <a:pPr marL="342900" indent="-342900">
                <a:buFont typeface="Arial" panose="020B0604020202020204" pitchFamily="34" charset="0"/>
                <a:buChar char="•"/>
              </a:pPr>
              <a:endParaRPr lang="en-US" sz="2000" dirty="0">
                <a:solidFill>
                  <a:srgbClr val="92A1B8"/>
                </a:solidFill>
                <a:latin typeface="Vafle Light VUT" pitchFamily="2" charset="2"/>
              </a:endParaRPr>
            </a:p>
            <a:p>
              <a:r>
                <a:rPr lang="cs-CZ" sz="2000" dirty="0">
                  <a:solidFill>
                    <a:srgbClr val="92A1B8"/>
                  </a:solidFill>
                  <a:latin typeface="Vafle Light VUT" pitchFamily="2" charset="2"/>
                </a:rPr>
                <a:t>Operace</a:t>
              </a:r>
              <a:r>
                <a:rPr lang="en-US" sz="2000" dirty="0">
                  <a:solidFill>
                    <a:srgbClr val="92A1B8"/>
                  </a:solidFill>
                  <a:latin typeface="Vafle Light VUT" pitchFamily="2" charset="2"/>
                </a:rPr>
                <a:t>:</a:t>
              </a:r>
              <a:endParaRPr lang="cs-CZ" sz="2000" dirty="0">
                <a:solidFill>
                  <a:srgbClr val="92A1B8"/>
                </a:solidFill>
                <a:latin typeface="Vafle Light VUT" pitchFamily="2" charset="2"/>
              </a:endParaRPr>
            </a:p>
            <a:p>
              <a:pPr marL="342900" indent="-342900">
                <a:buFont typeface="Arial" panose="020B0604020202020204" pitchFamily="34" charset="0"/>
                <a:buChar char="•"/>
              </a:pPr>
              <a:r>
                <a:rPr lang="cs-CZ" sz="2000" dirty="0">
                  <a:solidFill>
                    <a:srgbClr val="92A1B8"/>
                  </a:solidFill>
                  <a:latin typeface="Vafle Light VUT" pitchFamily="2" charset="2"/>
                </a:rPr>
                <a:t>manipulace,</a:t>
              </a:r>
            </a:p>
            <a:p>
              <a:pPr marL="342900" indent="-342900">
                <a:buFont typeface="Arial" panose="020B0604020202020204" pitchFamily="34" charset="0"/>
                <a:buChar char="•"/>
              </a:pPr>
              <a:r>
                <a:rPr lang="cs-CZ" sz="2000" dirty="0">
                  <a:solidFill>
                    <a:srgbClr val="92A1B8"/>
                  </a:solidFill>
                  <a:latin typeface="Vafle Light VUT" pitchFamily="2" charset="2"/>
                </a:rPr>
                <a:t>svařování,</a:t>
              </a:r>
            </a:p>
            <a:p>
              <a:pPr marL="342900" indent="-342900">
                <a:buFont typeface="Arial" panose="020B0604020202020204" pitchFamily="34" charset="0"/>
                <a:buChar char="•"/>
              </a:pPr>
              <a:r>
                <a:rPr lang="cs-CZ" sz="2000" dirty="0">
                  <a:solidFill>
                    <a:srgbClr val="92A1B8"/>
                  </a:solidFill>
                  <a:latin typeface="Vafle Light VUT" pitchFamily="2" charset="2"/>
                </a:rPr>
                <a:t>vrtání,</a:t>
              </a:r>
              <a:endParaRPr lang="en-US" sz="2000" dirty="0">
                <a:solidFill>
                  <a:srgbClr val="92A1B8"/>
                </a:solidFill>
                <a:latin typeface="Vafle Light VUT" pitchFamily="2" charset="2"/>
              </a:endParaRPr>
            </a:p>
            <a:p>
              <a:pPr marL="342900" indent="-342900">
                <a:buFont typeface="Arial" panose="020B0604020202020204" pitchFamily="34" charset="0"/>
                <a:buChar char="•"/>
              </a:pPr>
              <a:r>
                <a:rPr lang="cs-CZ" sz="2000" dirty="0">
                  <a:solidFill>
                    <a:srgbClr val="92A1B8"/>
                  </a:solidFill>
                  <a:latin typeface="Vafle Light VUT" pitchFamily="2" charset="2"/>
                </a:rPr>
                <a:t>zahloubení.</a:t>
              </a:r>
              <a:endParaRPr lang="en-US" sz="2000" dirty="0">
                <a:solidFill>
                  <a:srgbClr val="92A1B8"/>
                </a:solidFill>
                <a:latin typeface="Vafle Light VUT" pitchFamily="2" charset="2"/>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
        <p:nvSpPr>
          <p:cNvPr id="2" name="Circle: Hollow 7">
            <a:extLst>
              <a:ext uri="{FF2B5EF4-FFF2-40B4-BE49-F238E27FC236}">
                <a16:creationId xmlns:a16="http://schemas.microsoft.com/office/drawing/2014/main" id="{4D7E00C7-E7D0-2E45-B14B-F16AD7072743}"/>
              </a:ext>
            </a:extLst>
          </p:cNvPr>
          <p:cNvSpPr/>
          <p:nvPr/>
        </p:nvSpPr>
        <p:spPr>
          <a:xfrm>
            <a:off x="496078" y="3542980"/>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691419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2800">
                <a:solidFill>
                  <a:srgbClr val="FFFFFF"/>
                </a:solidFill>
                <a:latin typeface="Vafle Light VUT"/>
              </a:rPr>
              <a:t>Zadání Projektu</a:t>
            </a:r>
            <a:endParaRPr lang="cs-CZ"/>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3/21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246221"/>
          </a:xfrm>
          <a:prstGeom prst="rect">
            <a:avLst/>
          </a:prstGeom>
        </p:spPr>
        <p:txBody>
          <a:bodyPr wrap="square" lIns="91440" tIns="45720" rIns="91440" bIns="45720" anchor="t">
            <a:spAutoFit/>
          </a:bodyPr>
          <a:lstStyle/>
          <a:p>
            <a:pPr algn="ctr"/>
            <a:r>
              <a:rPr lang="en-GB" sz="1000" err="1">
                <a:solidFill>
                  <a:srgbClr val="C0C9D6"/>
                </a:solidFill>
                <a:latin typeface="Vafle Light VUT"/>
              </a:rPr>
              <a:t>Zadání</a:t>
            </a:r>
            <a:r>
              <a:rPr lang="en-GB" sz="1000">
                <a:solidFill>
                  <a:srgbClr val="C0C9D6"/>
                </a:solidFill>
                <a:latin typeface="Vafle Light VUT"/>
              </a:rPr>
              <a:t> Projektu</a:t>
            </a:r>
            <a:endParaRPr lang="cs-CZ"/>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rPr>
              <a:t>Cílem projektu bylo navrhnout robotickou buňku pro výrobu dvou variant kotevní patky.</a:t>
            </a:r>
            <a:endParaRPr lang="en-GB" sz="2000" b="1" dirty="0">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pic>
        <p:nvPicPr>
          <p:cNvPr id="9" name="Obrázek 8" descr="Obsah obrázku kovové předměty, pant&#10;&#10;Popis byl vytvořen automaticky">
            <a:extLst>
              <a:ext uri="{FF2B5EF4-FFF2-40B4-BE49-F238E27FC236}">
                <a16:creationId xmlns:a16="http://schemas.microsoft.com/office/drawing/2014/main" id="{F6EDE304-B932-85C5-FBC2-D87AFC6B9D9C}"/>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20000" b="90278" l="30000" r="69583">
                        <a14:foregroundMark x1="49688" y1="27407" x2="51146" y2="31481"/>
                        <a14:foregroundMark x1="49219" y1="31204" x2="46927" y2="35093"/>
                        <a14:foregroundMark x1="44323" y1="25556" x2="49219" y2="20000"/>
                        <a14:foregroundMark x1="49219" y1="20000" x2="54583" y2="24907"/>
                        <a14:foregroundMark x1="34219" y1="79907" x2="30052" y2="74444"/>
                        <a14:foregroundMark x1="30052" y1="74444" x2="34583" y2="69352"/>
                        <a14:foregroundMark x1="39427" y1="83796" x2="43646" y2="88426"/>
                        <a14:foregroundMark x1="43646" y1="88426" x2="51250" y2="82778"/>
                        <a14:foregroundMark x1="44896" y1="90093" x2="44792" y2="90370"/>
                        <a14:foregroundMark x1="66615" y1="67315" x2="65885" y2="58611"/>
                        <a14:foregroundMark x1="67813" y1="66667" x2="67917" y2="61944"/>
                        <a14:foregroundMark x1="69583" y1="63426" x2="69583" y2="63426"/>
                        <a14:foregroundMark x1="49479" y1="21759" x2="49844" y2="22963"/>
                        <a14:foregroundMark x1="49219" y1="23426" x2="49427" y2="21944"/>
                        <a14:foregroundMark x1="48646" y1="25741" x2="50885" y2="22593"/>
                        <a14:foregroundMark x1="50260" y1="22407" x2="49010" y2="24907"/>
                      </a14:backgroundRemoval>
                    </a14:imgEffect>
                  </a14:imgLayer>
                </a14:imgProps>
              </a:ext>
              <a:ext uri="{28A0092B-C50C-407E-A947-70E740481C1C}">
                <a14:useLocalDpi xmlns:a14="http://schemas.microsoft.com/office/drawing/2010/main" val="0"/>
              </a:ext>
            </a:extLst>
          </a:blip>
          <a:srcRect l="28825" t="17412" r="28750" b="8160"/>
          <a:stretch/>
        </p:blipFill>
        <p:spPr>
          <a:xfrm>
            <a:off x="5986255" y="1672088"/>
            <a:ext cx="4448777" cy="4390088"/>
          </a:xfrm>
          <a:prstGeom prst="rect">
            <a:avLst/>
          </a:prstGeom>
        </p:spPr>
      </p:pic>
      <p:grpSp>
        <p:nvGrpSpPr>
          <p:cNvPr id="21" name="Skupina 20">
            <a:extLst>
              <a:ext uri="{FF2B5EF4-FFF2-40B4-BE49-F238E27FC236}">
                <a16:creationId xmlns:a16="http://schemas.microsoft.com/office/drawing/2014/main" id="{E400070A-66B2-77BB-0B14-305696D61A1C}"/>
              </a:ext>
            </a:extLst>
          </p:cNvPr>
          <p:cNvGrpSpPr/>
          <p:nvPr/>
        </p:nvGrpSpPr>
        <p:grpSpPr>
          <a:xfrm>
            <a:off x="1408816" y="1924129"/>
            <a:ext cx="4867797" cy="4112106"/>
            <a:chOff x="1408816" y="1924129"/>
            <a:chExt cx="4867797" cy="4112106"/>
          </a:xfrm>
        </p:grpSpPr>
        <p:pic>
          <p:nvPicPr>
            <p:cNvPr id="3" name="Obrázek 2" descr="Obsah obrázku čtverec&#10;&#10;Popis byl vytvořen automaticky">
              <a:extLst>
                <a:ext uri="{FF2B5EF4-FFF2-40B4-BE49-F238E27FC236}">
                  <a16:creationId xmlns:a16="http://schemas.microsoft.com/office/drawing/2014/main" id="{146C21B2-8052-63D5-B07E-349E3A018B39}"/>
                </a:ext>
              </a:extLst>
            </p:cNvPr>
            <p:cNvPicPr>
              <a:picLocks noChangeAspect="1"/>
            </p:cNvPicPr>
            <p:nvPr/>
          </p:nvPicPr>
          <p:blipFill rotWithShape="1">
            <a:blip r:embed="rId10">
              <a:extLst>
                <a:ext uri="{28A0092B-C50C-407E-A947-70E740481C1C}">
                  <a14:useLocalDpi xmlns:a14="http://schemas.microsoft.com/office/drawing/2010/main" val="0"/>
                </a:ext>
              </a:extLst>
            </a:blip>
            <a:srcRect l="23172" t="8955" r="32388" b="15821"/>
            <a:stretch/>
          </p:blipFill>
          <p:spPr>
            <a:xfrm>
              <a:off x="1408816" y="2084837"/>
              <a:ext cx="4150012" cy="3951398"/>
            </a:xfrm>
            <a:prstGeom prst="rect">
              <a:avLst/>
            </a:prstGeom>
          </p:spPr>
        </p:pic>
        <p:sp>
          <p:nvSpPr>
            <p:cNvPr id="2" name="TextovéPole 1">
              <a:extLst>
                <a:ext uri="{FF2B5EF4-FFF2-40B4-BE49-F238E27FC236}">
                  <a16:creationId xmlns:a16="http://schemas.microsoft.com/office/drawing/2014/main" id="{E4601DBB-B6AD-AF7F-1D07-151B1C904818}"/>
                </a:ext>
              </a:extLst>
            </p:cNvPr>
            <p:cNvSpPr txBox="1"/>
            <p:nvPr/>
          </p:nvSpPr>
          <p:spPr>
            <a:xfrm>
              <a:off x="4594617" y="1924129"/>
              <a:ext cx="1681996" cy="369332"/>
            </a:xfrm>
            <a:prstGeom prst="rect">
              <a:avLst/>
            </a:prstGeom>
            <a:noFill/>
          </p:spPr>
          <p:txBody>
            <a:bodyPr wrap="square" rtlCol="0">
              <a:spAutoFit/>
            </a:bodyPr>
            <a:lstStyle/>
            <a:p>
              <a:r>
                <a:rPr lang="cs-CZ" dirty="0">
                  <a:latin typeface="Vafle Light VUT"/>
                </a:rPr>
                <a:t>Hranatý profil</a:t>
              </a:r>
            </a:p>
          </p:txBody>
        </p:sp>
        <p:sp>
          <p:nvSpPr>
            <p:cNvPr id="5" name="TextovéPole 4">
              <a:extLst>
                <a:ext uri="{FF2B5EF4-FFF2-40B4-BE49-F238E27FC236}">
                  <a16:creationId xmlns:a16="http://schemas.microsoft.com/office/drawing/2014/main" id="{166A52BF-A2EB-6F56-82ED-344F67E2EEA1}"/>
                </a:ext>
              </a:extLst>
            </p:cNvPr>
            <p:cNvSpPr txBox="1"/>
            <p:nvPr/>
          </p:nvSpPr>
          <p:spPr>
            <a:xfrm>
              <a:off x="4679970" y="5477459"/>
              <a:ext cx="1236617" cy="369332"/>
            </a:xfrm>
            <a:prstGeom prst="rect">
              <a:avLst/>
            </a:prstGeom>
            <a:noFill/>
          </p:spPr>
          <p:txBody>
            <a:bodyPr wrap="square" rtlCol="0">
              <a:spAutoFit/>
            </a:bodyPr>
            <a:lstStyle/>
            <a:p>
              <a:r>
                <a:rPr lang="cs-CZ" dirty="0">
                  <a:latin typeface="Vafle Light VUT"/>
                </a:rPr>
                <a:t>Základna</a:t>
              </a:r>
            </a:p>
          </p:txBody>
        </p:sp>
        <p:cxnSp>
          <p:nvCxnSpPr>
            <p:cNvPr id="8" name="Přímá spojnice se šipkou 7">
              <a:extLst>
                <a:ext uri="{FF2B5EF4-FFF2-40B4-BE49-F238E27FC236}">
                  <a16:creationId xmlns:a16="http://schemas.microsoft.com/office/drawing/2014/main" id="{3CF77E1D-9253-AFA4-A43A-60C743D3ED73}"/>
                </a:ext>
              </a:extLst>
            </p:cNvPr>
            <p:cNvCxnSpPr>
              <a:cxnSpLocks/>
              <a:stCxn id="5" idx="1"/>
            </p:cNvCxnSpPr>
            <p:nvPr/>
          </p:nvCxnSpPr>
          <p:spPr>
            <a:xfrm flipH="1" flipV="1">
              <a:off x="4397829" y="5327059"/>
              <a:ext cx="282141" cy="33506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Přímá spojnice se šipkou 17">
              <a:extLst>
                <a:ext uri="{FF2B5EF4-FFF2-40B4-BE49-F238E27FC236}">
                  <a16:creationId xmlns:a16="http://schemas.microsoft.com/office/drawing/2014/main" id="{44FE9071-945A-3387-679E-3D30100FAFF7}"/>
                </a:ext>
              </a:extLst>
            </p:cNvPr>
            <p:cNvCxnSpPr>
              <a:cxnSpLocks/>
            </p:cNvCxnSpPr>
            <p:nvPr/>
          </p:nvCxnSpPr>
          <p:spPr>
            <a:xfrm flipH="1">
              <a:off x="4153989" y="2125599"/>
              <a:ext cx="487680" cy="35333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0835373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145BA8C-2C61-41CB-8395-37783DF5DA28}"/>
              </a:ext>
            </a:extLst>
          </p:cNvPr>
          <p:cNvSpPr/>
          <p:nvPr/>
        </p:nvSpPr>
        <p:spPr>
          <a:xfrm>
            <a:off x="0" y="0"/>
            <a:ext cx="12192000" cy="6858000"/>
          </a:xfrm>
          <a:prstGeom prst="rect">
            <a:avLst/>
          </a:prstGeom>
          <a:gradFill flip="none" rotWithShape="1">
            <a:gsLst>
              <a:gs pos="0">
                <a:srgbClr val="92A1B8"/>
              </a:gs>
              <a:gs pos="50000">
                <a:srgbClr val="384557"/>
              </a:gs>
              <a:gs pos="100000">
                <a:srgbClr val="384557"/>
              </a:gs>
            </a:gsLst>
            <a:lin ang="13500000" scaled="1"/>
            <a:tileRect/>
          </a:gra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5000" dirty="0">
              <a:ln>
                <a:solidFill>
                  <a:srgbClr val="004F71"/>
                </a:solidFill>
              </a:ln>
              <a:solidFill>
                <a:schemeClr val="bg1"/>
              </a:solidFill>
              <a:latin typeface="Vafle Light VUT" pitchFamily="50" charset="0"/>
            </a:endParaRPr>
          </a:p>
        </p:txBody>
      </p:sp>
      <p:sp>
        <p:nvSpPr>
          <p:cNvPr id="5" name="Rectangle: Diagonal Corners Snipped 4">
            <a:extLst>
              <a:ext uri="{FF2B5EF4-FFF2-40B4-BE49-F238E27FC236}">
                <a16:creationId xmlns:a16="http://schemas.microsoft.com/office/drawing/2014/main" id="{12A8F3B9-9B48-47C0-91AC-1C15B6F6F3D0}"/>
              </a:ext>
            </a:extLst>
          </p:cNvPr>
          <p:cNvSpPr/>
          <p:nvPr/>
        </p:nvSpPr>
        <p:spPr>
          <a:xfrm>
            <a:off x="2553915" y="2417917"/>
            <a:ext cx="7084169" cy="2022165"/>
          </a:xfrm>
          <a:prstGeom prst="snip2Diag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s-CZ" sz="4800" dirty="0">
                <a:solidFill>
                  <a:srgbClr val="384557"/>
                </a:solidFill>
                <a:latin typeface="Vafle Light VUT"/>
              </a:rPr>
              <a:t>Layout, operace potřebné k vyrobení součástí</a:t>
            </a:r>
            <a:endParaRPr lang="en-GB" sz="4800" dirty="0">
              <a:solidFill>
                <a:srgbClr val="384557"/>
              </a:solidFill>
              <a:latin typeface="Vafle Light VUT"/>
            </a:endParaRPr>
          </a:p>
        </p:txBody>
      </p:sp>
    </p:spTree>
    <p:extLst>
      <p:ext uri="{BB962C8B-B14F-4D97-AF65-F5344CB8AC3E}">
        <p14:creationId xmlns:p14="http://schemas.microsoft.com/office/powerpoint/2010/main" val="22827085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2800">
                <a:solidFill>
                  <a:schemeClr val="bg1"/>
                </a:solidFill>
                <a:latin typeface="Vafle Light VUT" pitchFamily="2" charset="2"/>
              </a:rPr>
              <a:t>Layout, operace potřebné k vyrobení součástí</a:t>
            </a: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4/21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400110"/>
          </a:xfrm>
          <a:prstGeom prst="rect">
            <a:avLst/>
          </a:prstGeom>
        </p:spPr>
        <p:txBody>
          <a:bodyPr wrap="square" lIns="91440" tIns="45720" rIns="91440" bIns="45720" anchor="t">
            <a:spAutoFit/>
          </a:bodyPr>
          <a:lstStyle/>
          <a:p>
            <a:pPr algn="ctr"/>
            <a:r>
              <a:rPr lang="en-GB" sz="1000">
                <a:solidFill>
                  <a:srgbClr val="C0C9D6"/>
                </a:solidFill>
                <a:latin typeface="Vafle Light VUT"/>
              </a:rPr>
              <a:t>Layout, </a:t>
            </a:r>
            <a:r>
              <a:rPr lang="en-GB" sz="1000" err="1">
                <a:solidFill>
                  <a:srgbClr val="C0C9D6"/>
                </a:solidFill>
                <a:latin typeface="Vafle Light VUT"/>
              </a:rPr>
              <a:t>operace</a:t>
            </a:r>
            <a:r>
              <a:rPr lang="en-GB" sz="1000">
                <a:solidFill>
                  <a:srgbClr val="C0C9D6"/>
                </a:solidFill>
                <a:latin typeface="Vafle Light VUT"/>
              </a:rPr>
              <a:t> </a:t>
            </a:r>
            <a:r>
              <a:rPr lang="en-GB" sz="1000" err="1">
                <a:solidFill>
                  <a:srgbClr val="C0C9D6"/>
                </a:solidFill>
                <a:latin typeface="Vafle Light VUT"/>
              </a:rPr>
              <a:t>potřebné</a:t>
            </a:r>
            <a:r>
              <a:rPr lang="en-GB" sz="1000">
                <a:solidFill>
                  <a:srgbClr val="C0C9D6"/>
                </a:solidFill>
                <a:latin typeface="Vafle Light VUT"/>
              </a:rPr>
              <a:t> k </a:t>
            </a:r>
            <a:r>
              <a:rPr lang="en-GB" sz="1000" err="1">
                <a:solidFill>
                  <a:srgbClr val="C0C9D6"/>
                </a:solidFill>
                <a:latin typeface="Vafle Light VUT"/>
              </a:rPr>
              <a:t>vyrobení</a:t>
            </a:r>
            <a:r>
              <a:rPr lang="en-GB" sz="1000">
                <a:solidFill>
                  <a:srgbClr val="C0C9D6"/>
                </a:solidFill>
                <a:latin typeface="Vafle Light VUT"/>
              </a:rPr>
              <a:t> </a:t>
            </a:r>
            <a:r>
              <a:rPr lang="en-GB" sz="1000" err="1">
                <a:solidFill>
                  <a:srgbClr val="C0C9D6"/>
                </a:solidFill>
                <a:latin typeface="Vafle Light VUT"/>
              </a:rPr>
              <a:t>součástí</a:t>
            </a:r>
            <a:endParaRPr lang="en-GB" sz="1000" err="1">
              <a:solidFill>
                <a:srgbClr val="C0C9D6"/>
              </a:solidFill>
              <a:latin typeface="Vafle Light VUT"/>
              <a:sym typeface="Vafle Light VUT"/>
            </a:endParaRPr>
          </a:p>
          <a:p>
            <a:pPr algn="ctr"/>
            <a:endParaRPr lang="en-GB" sz="1000">
              <a:solidFill>
                <a:srgbClr val="C0C9D6"/>
              </a:solidFill>
              <a:latin typeface="Vafle Light VUT" pitchFamily="2" charset="2"/>
              <a:sym typeface="Vafle Light VUT"/>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Manipulace s díly</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8244243" cy="3170099"/>
            <a:chOff x="484204" y="1639689"/>
            <a:chExt cx="8244243" cy="3170099"/>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7945453" cy="3170099"/>
            </a:xfrm>
            <a:prstGeom prst="rect">
              <a:avLst/>
            </a:prstGeom>
          </p:spPr>
          <p:txBody>
            <a:bodyPr wrap="square">
              <a:spAutoFit/>
            </a:bodyPr>
            <a:lstStyle/>
            <a:p>
              <a:r>
                <a:rPr lang="cs-CZ" sz="2000" dirty="0">
                  <a:solidFill>
                    <a:srgbClr val="92A1B8"/>
                  </a:solidFill>
                  <a:latin typeface="Vafle Light VUT" pitchFamily="2" charset="2"/>
                </a:rPr>
                <a:t>Cíl:</a:t>
              </a:r>
            </a:p>
            <a:p>
              <a:pPr marL="800100" lvl="1" indent="-342900">
                <a:buFont typeface="Arial" panose="020B0604020202020204" pitchFamily="34" charset="0"/>
                <a:buChar char="•"/>
              </a:pPr>
              <a:r>
                <a:rPr lang="cs-CZ" sz="2000" dirty="0">
                  <a:solidFill>
                    <a:srgbClr val="92A1B8"/>
                  </a:solidFill>
                  <a:latin typeface="Vafle Light VUT" pitchFamily="2" charset="2"/>
                </a:rPr>
                <a:t>přemístění dílů mezi jednotlivými operacemi.</a:t>
              </a:r>
            </a:p>
            <a:p>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Použité</a:t>
              </a:r>
              <a:r>
                <a:rPr lang="en-US" sz="2000" dirty="0">
                  <a:solidFill>
                    <a:srgbClr val="92A1B8"/>
                  </a:solidFill>
                  <a:latin typeface="Vafle Light VUT" pitchFamily="2" charset="2"/>
                </a:rPr>
                <a:t> </a:t>
              </a:r>
              <a:r>
                <a:rPr lang="en-US" sz="2000" dirty="0" err="1">
                  <a:solidFill>
                    <a:srgbClr val="92A1B8"/>
                  </a:solidFill>
                  <a:latin typeface="Vafle Light VUT" pitchFamily="2" charset="2"/>
                </a:rPr>
                <a:t>roboty</a:t>
              </a:r>
              <a:r>
                <a:rPr lang="en-US" sz="2000" dirty="0">
                  <a:solidFill>
                    <a:srgbClr val="92A1B8"/>
                  </a:solidFill>
                  <a:latin typeface="Vafle Light VUT" pitchFamily="2" charset="2"/>
                </a:rPr>
                <a:t>:</a:t>
              </a:r>
              <a:endParaRPr lang="cs-CZ" sz="2000" dirty="0">
                <a:solidFill>
                  <a:srgbClr val="92A1B8"/>
                </a:solidFill>
                <a:latin typeface="Vafle Light VUT" pitchFamily="2" charset="2"/>
              </a:endParaRPr>
            </a:p>
            <a:p>
              <a:pPr marL="800100" lvl="1" indent="-342900">
                <a:buFont typeface="Arial" panose="020B0604020202020204" pitchFamily="34" charset="0"/>
                <a:buChar char="•"/>
              </a:pPr>
              <a:r>
                <a:rPr lang="cs-CZ" sz="2000" dirty="0">
                  <a:solidFill>
                    <a:srgbClr val="92A1B8"/>
                  </a:solidFill>
                  <a:latin typeface="Vafle Light VUT" pitchFamily="2" charset="2"/>
                </a:rPr>
                <a:t>IRB120 (2x).</a:t>
              </a:r>
            </a:p>
            <a:p>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Použité nástroje:</a:t>
              </a:r>
            </a:p>
            <a:p>
              <a:pPr marL="800100" lvl="1" indent="-342900">
                <a:buFont typeface="Arial" panose="020B0604020202020204" pitchFamily="34" charset="0"/>
                <a:buChar char="•"/>
              </a:pPr>
              <a:r>
                <a:rPr lang="cs-CZ" sz="2000" dirty="0">
                  <a:solidFill>
                    <a:srgbClr val="92A1B8"/>
                  </a:solidFill>
                  <a:latin typeface="Vafle Light VUT" pitchFamily="2" charset="2"/>
                </a:rPr>
                <a:t>vakuový koncový efektor pro uchopení základny,</a:t>
              </a:r>
            </a:p>
            <a:p>
              <a:pPr marL="800100" lvl="1" indent="-342900">
                <a:buFont typeface="Arial" panose="020B0604020202020204" pitchFamily="34" charset="0"/>
                <a:buChar char="•"/>
              </a:pPr>
              <a:r>
                <a:rPr lang="cs-CZ" sz="2000" dirty="0">
                  <a:solidFill>
                    <a:srgbClr val="92A1B8"/>
                  </a:solidFill>
                  <a:latin typeface="Vafle Light VUT" pitchFamily="2" charset="2"/>
                </a:rPr>
                <a:t>Smart </a:t>
              </a:r>
              <a:r>
                <a:rPr lang="cs-CZ" sz="2000" dirty="0" err="1">
                  <a:solidFill>
                    <a:srgbClr val="92A1B8"/>
                  </a:solidFill>
                  <a:latin typeface="Vafle Light VUT" pitchFamily="2" charset="2"/>
                </a:rPr>
                <a:t>Gripper</a:t>
              </a:r>
              <a:r>
                <a:rPr lang="cs-CZ" sz="2000" dirty="0">
                  <a:solidFill>
                    <a:srgbClr val="92A1B8"/>
                  </a:solidFill>
                  <a:latin typeface="Vafle Light VUT" pitchFamily="2" charset="2"/>
                </a:rPr>
                <a:t> pro uchopení profilu a následně spojeného dílu. </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
        <p:nvSpPr>
          <p:cNvPr id="2" name="Circle: Hollow 7">
            <a:extLst>
              <a:ext uri="{FF2B5EF4-FFF2-40B4-BE49-F238E27FC236}">
                <a16:creationId xmlns:a16="http://schemas.microsoft.com/office/drawing/2014/main" id="{68E79E78-DCF1-AFE0-C43F-F4312750AF2B}"/>
              </a:ext>
            </a:extLst>
          </p:cNvPr>
          <p:cNvSpPr/>
          <p:nvPr/>
        </p:nvSpPr>
        <p:spPr>
          <a:xfrm>
            <a:off x="489395" y="2643417"/>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 name="Circle: Hollow 7">
            <a:extLst>
              <a:ext uri="{FF2B5EF4-FFF2-40B4-BE49-F238E27FC236}">
                <a16:creationId xmlns:a16="http://schemas.microsoft.com/office/drawing/2014/main" id="{8F3969C0-5645-B8C6-2D5D-12B1FBE2705A}"/>
              </a:ext>
            </a:extLst>
          </p:cNvPr>
          <p:cNvSpPr/>
          <p:nvPr/>
        </p:nvSpPr>
        <p:spPr>
          <a:xfrm>
            <a:off x="489395" y="3852706"/>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pic>
        <p:nvPicPr>
          <p:cNvPr id="10" name="Obrázek 9" descr="Obsah obrázku text, vizitka&#10;&#10;Popis byl vytvořen automaticky">
            <a:extLst>
              <a:ext uri="{FF2B5EF4-FFF2-40B4-BE49-F238E27FC236}">
                <a16:creationId xmlns:a16="http://schemas.microsoft.com/office/drawing/2014/main" id="{6243612E-6403-B915-237F-A8ABFA7D0473}"/>
              </a:ext>
            </a:extLst>
          </p:cNvPr>
          <p:cNvPicPr>
            <a:picLocks noChangeAspect="1"/>
          </p:cNvPicPr>
          <p:nvPr/>
        </p:nvPicPr>
        <p:blipFill rotWithShape="1">
          <a:blip r:embed="rId8">
            <a:extLst>
              <a:ext uri="{28A0092B-C50C-407E-A947-70E740481C1C}">
                <a14:useLocalDpi xmlns:a14="http://schemas.microsoft.com/office/drawing/2010/main" val="0"/>
              </a:ext>
            </a:extLst>
          </a:blip>
          <a:srcRect l="13316" t="3654" r="13087" b="4170"/>
          <a:stretch/>
        </p:blipFill>
        <p:spPr>
          <a:xfrm>
            <a:off x="8256964" y="3872178"/>
            <a:ext cx="3545612" cy="2267910"/>
          </a:xfrm>
          <a:prstGeom prst="rect">
            <a:avLst/>
          </a:prstGeom>
        </p:spPr>
      </p:pic>
      <p:pic>
        <p:nvPicPr>
          <p:cNvPr id="12" name="Obrázek 11" descr="Obsah obrázku čtverec&#10;&#10;Popis byl vytvořen automaticky">
            <a:extLst>
              <a:ext uri="{FF2B5EF4-FFF2-40B4-BE49-F238E27FC236}">
                <a16:creationId xmlns:a16="http://schemas.microsoft.com/office/drawing/2014/main" id="{96790363-8CC1-2A22-ED4E-37D9EF2AB6B1}"/>
              </a:ext>
            </a:extLst>
          </p:cNvPr>
          <p:cNvPicPr>
            <a:picLocks noChangeAspect="1"/>
          </p:cNvPicPr>
          <p:nvPr/>
        </p:nvPicPr>
        <p:blipFill rotWithShape="1">
          <a:blip r:embed="rId9">
            <a:extLst>
              <a:ext uri="{28A0092B-C50C-407E-A947-70E740481C1C}">
                <a14:useLocalDpi xmlns:a14="http://schemas.microsoft.com/office/drawing/2010/main" val="0"/>
              </a:ext>
            </a:extLst>
          </a:blip>
          <a:srcRect l="29812" r="30859"/>
          <a:stretch/>
        </p:blipFill>
        <p:spPr>
          <a:xfrm>
            <a:off x="8819180" y="799870"/>
            <a:ext cx="2284883" cy="2967088"/>
          </a:xfrm>
          <a:prstGeom prst="rect">
            <a:avLst/>
          </a:prstGeom>
        </p:spPr>
      </p:pic>
      <p:cxnSp>
        <p:nvCxnSpPr>
          <p:cNvPr id="14" name="Přímá spojnice se šipkou 13">
            <a:extLst>
              <a:ext uri="{FF2B5EF4-FFF2-40B4-BE49-F238E27FC236}">
                <a16:creationId xmlns:a16="http://schemas.microsoft.com/office/drawing/2014/main" id="{538F64BB-D5B4-DFCF-6B9A-AA7DD78C62C0}"/>
              </a:ext>
            </a:extLst>
          </p:cNvPr>
          <p:cNvCxnSpPr>
            <a:stCxn id="12" idx="2"/>
          </p:cNvCxnSpPr>
          <p:nvPr/>
        </p:nvCxnSpPr>
        <p:spPr>
          <a:xfrm flipH="1">
            <a:off x="9961621" y="3766958"/>
            <a:ext cx="1" cy="1131613"/>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99546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Obrázek 10" descr="Obsah obrázku čtverec&#10;&#10;Popis byl vytvořen automaticky">
            <a:extLst>
              <a:ext uri="{FF2B5EF4-FFF2-40B4-BE49-F238E27FC236}">
                <a16:creationId xmlns:a16="http://schemas.microsoft.com/office/drawing/2014/main" id="{0D1A0F28-E54B-83E0-3768-65B93074C30F}"/>
              </a:ext>
            </a:extLst>
          </p:cNvPr>
          <p:cNvPicPr>
            <a:picLocks noChangeAspect="1"/>
          </p:cNvPicPr>
          <p:nvPr/>
        </p:nvPicPr>
        <p:blipFill rotWithShape="1">
          <a:blip r:embed="rId2">
            <a:extLst>
              <a:ext uri="{28A0092B-C50C-407E-A947-70E740481C1C}">
                <a14:useLocalDpi xmlns:a14="http://schemas.microsoft.com/office/drawing/2010/main" val="0"/>
              </a:ext>
            </a:extLst>
          </a:blip>
          <a:srcRect l="27857" t="13876" r="27732" b="3591"/>
          <a:stretch/>
        </p:blipFill>
        <p:spPr>
          <a:xfrm>
            <a:off x="8360228" y="1437567"/>
            <a:ext cx="3756776" cy="3565559"/>
          </a:xfrm>
          <a:prstGeom prst="rect">
            <a:avLst/>
          </a:prstGeom>
        </p:spPr>
      </p:pic>
      <p:pic>
        <p:nvPicPr>
          <p:cNvPr id="7" name="Graphic 6">
            <a:extLst>
              <a:ext uri="{FF2B5EF4-FFF2-40B4-BE49-F238E27FC236}">
                <a16:creationId xmlns:a16="http://schemas.microsoft.com/office/drawing/2014/main" id="{E4B011F6-4075-4FE9-9B85-14EAD899E63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7853" y="265242"/>
            <a:ext cx="273650" cy="274320"/>
          </a:xfrm>
          <a:prstGeom prst="rect">
            <a:avLst/>
          </a:prstGeom>
        </p:spPr>
      </p:pic>
      <p:sp>
        <p:nvSpPr>
          <p:cNvPr id="34" name="Rectangle: Diagonal Corners Snipped 33">
            <a:extLst>
              <a:ext uri="{FF2B5EF4-FFF2-40B4-BE49-F238E27FC236}">
                <a16:creationId xmlns:a16="http://schemas.microsoft.com/office/drawing/2014/main" id="{C34011AC-B6A7-40BC-8F93-29E6908B390B}"/>
              </a:ext>
            </a:extLst>
          </p:cNvPr>
          <p:cNvSpPr/>
          <p:nvPr/>
        </p:nvSpPr>
        <p:spPr>
          <a:xfrm>
            <a:off x="196314" y="173857"/>
            <a:ext cx="11782569" cy="514153"/>
          </a:xfrm>
          <a:prstGeom prst="snip2DiagRect">
            <a:avLst/>
          </a:prstGeom>
          <a:gradFill flip="none" rotWithShape="1">
            <a:gsLst>
              <a:gs pos="0">
                <a:srgbClr val="F69292"/>
              </a:gs>
              <a:gs pos="35000">
                <a:srgbClr val="92A1B8"/>
              </a:gs>
              <a:gs pos="100000">
                <a:srgbClr val="384557"/>
              </a:gs>
            </a:gsLst>
            <a:lin ang="1080000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cs-CZ" sz="2800">
                <a:solidFill>
                  <a:schemeClr val="bg1"/>
                </a:solidFill>
                <a:latin typeface="Vafle Light VUT"/>
                <a:sym typeface="Vafle Light VUT"/>
              </a:rPr>
              <a:t>Layout, operace potřebné k vyrobení součástí</a:t>
            </a:r>
          </a:p>
        </p:txBody>
      </p:sp>
      <p:pic>
        <p:nvPicPr>
          <p:cNvPr id="35" name="Graphic 34">
            <a:extLst>
              <a:ext uri="{FF2B5EF4-FFF2-40B4-BE49-F238E27FC236}">
                <a16:creationId xmlns:a16="http://schemas.microsoft.com/office/drawing/2014/main" id="{779D3B92-9C29-4CE9-8431-A7380446AA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6323" y="293773"/>
            <a:ext cx="273650" cy="274320"/>
          </a:xfrm>
          <a:prstGeom prst="rect">
            <a:avLst/>
          </a:prstGeom>
        </p:spPr>
      </p:pic>
      <p:pic>
        <p:nvPicPr>
          <p:cNvPr id="51" name="Picture 50" descr="A close up of a logo&#10;&#10;Description automatically generated">
            <a:extLst>
              <a:ext uri="{FF2B5EF4-FFF2-40B4-BE49-F238E27FC236}">
                <a16:creationId xmlns:a16="http://schemas.microsoft.com/office/drawing/2014/main" id="{5B75AC31-A003-4303-B661-C98409AB0A48}"/>
              </a:ext>
            </a:extLst>
          </p:cNvPr>
          <p:cNvPicPr>
            <a:picLocks noChangeAspect="1"/>
          </p:cNvPicPr>
          <p:nvPr/>
        </p:nvPicPr>
        <p:blipFill>
          <a:blip r:embed="rId5">
            <a:alphaModFix amt="35000"/>
            <a:extLst>
              <a:ext uri="{28A0092B-C50C-407E-A947-70E740481C1C}">
                <a14:useLocalDpi xmlns:a14="http://schemas.microsoft.com/office/drawing/2010/main" val="0"/>
              </a:ext>
            </a:extLst>
          </a:blip>
          <a:stretch>
            <a:fillRect/>
          </a:stretch>
        </p:blipFill>
        <p:spPr>
          <a:xfrm>
            <a:off x="9804807" y="6345442"/>
            <a:ext cx="2174077" cy="401615"/>
          </a:xfrm>
          <a:prstGeom prst="rect">
            <a:avLst/>
          </a:prstGeom>
        </p:spPr>
      </p:pic>
      <p:sp>
        <p:nvSpPr>
          <p:cNvPr id="52" name="Rectangle 51">
            <a:extLst>
              <a:ext uri="{FF2B5EF4-FFF2-40B4-BE49-F238E27FC236}">
                <a16:creationId xmlns:a16="http://schemas.microsoft.com/office/drawing/2014/main" id="{662A3F06-C0C9-40C3-BB1C-3530FA9D30F7}"/>
              </a:ext>
            </a:extLst>
          </p:cNvPr>
          <p:cNvSpPr/>
          <p:nvPr/>
        </p:nvSpPr>
        <p:spPr>
          <a:xfrm>
            <a:off x="207770" y="6318704"/>
            <a:ext cx="2793848" cy="400110"/>
          </a:xfrm>
          <a:prstGeom prst="rect">
            <a:avLst/>
          </a:prstGeom>
        </p:spPr>
        <p:txBody>
          <a:bodyPr wrap="square">
            <a:spAutoFit/>
          </a:bodyPr>
          <a:lstStyle/>
          <a:p>
            <a:r>
              <a:rPr lang="en-US" sz="800" b="1" dirty="0">
                <a:solidFill>
                  <a:srgbClr val="C0C9D6"/>
                </a:solidFill>
                <a:latin typeface="Vafle Light VUT" pitchFamily="2" charset="2"/>
              </a:rPr>
              <a:t>©</a:t>
            </a:r>
            <a:r>
              <a:rPr lang="en-US" sz="1000" b="1" dirty="0">
                <a:solidFill>
                  <a:srgbClr val="C0C9D6"/>
                </a:solidFill>
                <a:latin typeface="Vafle Light VUT" pitchFamily="2" charset="2"/>
              </a:rPr>
              <a:t> </a:t>
            </a:r>
            <a:r>
              <a:rPr lang="en-US" sz="1000" b="1" dirty="0">
                <a:solidFill>
                  <a:srgbClr val="C0C9D6"/>
                </a:solidFill>
                <a:latin typeface="Vafle Light VUT" pitchFamily="50" charset="0"/>
              </a:rPr>
              <a:t>ZZ Robotics</a:t>
            </a:r>
            <a:endParaRPr lang="en-GB" sz="1000" b="1" dirty="0">
              <a:solidFill>
                <a:srgbClr val="C0C9D6"/>
              </a:solidFill>
              <a:latin typeface="Vafle Light VUT" pitchFamily="50" charset="0"/>
            </a:endParaRPr>
          </a:p>
          <a:p>
            <a:r>
              <a:rPr lang="en-GB" sz="1000" dirty="0">
                <a:solidFill>
                  <a:srgbClr val="C0C9D6"/>
                </a:solidFill>
                <a:latin typeface="Vafle Light VUT" pitchFamily="50" charset="0"/>
              </a:rPr>
              <a:t>20</a:t>
            </a:r>
            <a:r>
              <a:rPr lang="cs-CZ" sz="1000" dirty="0">
                <a:solidFill>
                  <a:srgbClr val="C0C9D6"/>
                </a:solidFill>
                <a:latin typeface="Vafle Light VUT" pitchFamily="50" charset="0"/>
              </a:rPr>
              <a:t>2</a:t>
            </a:r>
            <a:r>
              <a:rPr lang="en-US" sz="1000" dirty="0">
                <a:solidFill>
                  <a:srgbClr val="C0C9D6"/>
                </a:solidFill>
                <a:latin typeface="Vafle Light VUT" pitchFamily="50" charset="0"/>
              </a:rPr>
              <a:t>3</a:t>
            </a:r>
            <a:r>
              <a:rPr lang="en-GB" sz="1000" dirty="0">
                <a:solidFill>
                  <a:srgbClr val="C0C9D6"/>
                </a:solidFill>
                <a:latin typeface="Vafle Light VUT" pitchFamily="50" charset="0"/>
              </a:rPr>
              <a:t>        | </a:t>
            </a:r>
            <a:r>
              <a:rPr lang="cs-CZ" sz="1000" dirty="0">
                <a:solidFill>
                  <a:srgbClr val="C0C9D6"/>
                </a:solidFill>
                <a:latin typeface="Vafle Light VUT" pitchFamily="50" charset="0"/>
              </a:rPr>
              <a:t>Strana</a:t>
            </a:r>
            <a:r>
              <a:rPr lang="en-GB" sz="1000" dirty="0">
                <a:solidFill>
                  <a:srgbClr val="C0C9D6"/>
                </a:solidFill>
                <a:latin typeface="Vafle Light VUT" pitchFamily="50" charset="0"/>
              </a:rPr>
              <a:t> </a:t>
            </a:r>
            <a:r>
              <a:rPr lang="cs-CZ" sz="1000" dirty="0">
                <a:solidFill>
                  <a:srgbClr val="C0C9D6"/>
                </a:solidFill>
                <a:latin typeface="Vafle Light VUT" pitchFamily="50" charset="0"/>
              </a:rPr>
              <a:t>5/21</a:t>
            </a:r>
            <a:r>
              <a:rPr lang="en-GB" sz="1000" dirty="0">
                <a:solidFill>
                  <a:srgbClr val="C0C9D6"/>
                </a:solidFill>
                <a:latin typeface="Vafle Light VUT" pitchFamily="50" charset="0"/>
              </a:rPr>
              <a:t> </a:t>
            </a:r>
            <a:endParaRPr lang="en-US" sz="1000" dirty="0">
              <a:solidFill>
                <a:srgbClr val="C0C9D6"/>
              </a:solidFill>
              <a:latin typeface="Vafle Light VUT" pitchFamily="50" charset="0"/>
            </a:endParaRPr>
          </a:p>
        </p:txBody>
      </p:sp>
      <p:pic>
        <p:nvPicPr>
          <p:cNvPr id="53" name="Picture 6" descr="Related image">
            <a:extLst>
              <a:ext uri="{FF2B5EF4-FFF2-40B4-BE49-F238E27FC236}">
                <a16:creationId xmlns:a16="http://schemas.microsoft.com/office/drawing/2014/main" id="{23C3F2EF-298A-47C7-8ABF-EA0EE665CAC0}"/>
              </a:ext>
            </a:extLst>
          </p:cNvPr>
          <p:cNvPicPr>
            <a:picLocks noChangeAspect="1" noChangeArrowheads="1"/>
          </p:cNvPicPr>
          <p:nvPr/>
        </p:nvPicPr>
        <p:blipFill>
          <a:blip r:embed="rId6">
            <a:alphaModFix amt="35000"/>
            <a:extLst>
              <a:ext uri="{28A0092B-C50C-407E-A947-70E740481C1C}">
                <a14:useLocalDpi xmlns:a14="http://schemas.microsoft.com/office/drawing/2010/main" val="0"/>
              </a:ext>
            </a:extLst>
          </a:blip>
          <a:srcRect/>
          <a:stretch>
            <a:fillRect/>
          </a:stretch>
        </p:blipFill>
        <p:spPr bwMode="auto">
          <a:xfrm>
            <a:off x="9044512" y="6377960"/>
            <a:ext cx="673156" cy="33657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a:extLst>
              <a:ext uri="{FF2B5EF4-FFF2-40B4-BE49-F238E27FC236}">
                <a16:creationId xmlns:a16="http://schemas.microsoft.com/office/drawing/2014/main" id="{9F07FE53-6CE6-4074-9024-87EBDA2349E4}"/>
              </a:ext>
            </a:extLst>
          </p:cNvPr>
          <p:cNvSpPr/>
          <p:nvPr/>
        </p:nvSpPr>
        <p:spPr>
          <a:xfrm>
            <a:off x="213116" y="6423140"/>
            <a:ext cx="11782569" cy="553998"/>
          </a:xfrm>
          <a:prstGeom prst="rect">
            <a:avLst/>
          </a:prstGeom>
        </p:spPr>
        <p:txBody>
          <a:bodyPr wrap="square" lIns="91440" tIns="45720" rIns="91440" bIns="45720" anchor="t">
            <a:spAutoFit/>
          </a:bodyPr>
          <a:lstStyle/>
          <a:p>
            <a:pPr algn="ctr"/>
            <a:r>
              <a:rPr lang="en-GB" sz="1000">
                <a:solidFill>
                  <a:srgbClr val="C0C9D6"/>
                </a:solidFill>
                <a:latin typeface="Vafle Light VUT"/>
              </a:rPr>
              <a:t>Layout, </a:t>
            </a:r>
            <a:r>
              <a:rPr lang="en-GB" sz="1000" err="1">
                <a:solidFill>
                  <a:srgbClr val="C0C9D6"/>
                </a:solidFill>
                <a:latin typeface="Vafle Light VUT"/>
              </a:rPr>
              <a:t>operace</a:t>
            </a:r>
            <a:r>
              <a:rPr lang="en-GB" sz="1000">
                <a:solidFill>
                  <a:srgbClr val="C0C9D6"/>
                </a:solidFill>
                <a:latin typeface="Vafle Light VUT"/>
              </a:rPr>
              <a:t> </a:t>
            </a:r>
            <a:r>
              <a:rPr lang="en-GB" sz="1000" err="1">
                <a:solidFill>
                  <a:srgbClr val="C0C9D6"/>
                </a:solidFill>
                <a:latin typeface="Vafle Light VUT"/>
              </a:rPr>
              <a:t>potřebné</a:t>
            </a:r>
            <a:r>
              <a:rPr lang="en-GB" sz="1000">
                <a:solidFill>
                  <a:srgbClr val="C0C9D6"/>
                </a:solidFill>
                <a:latin typeface="Vafle Light VUT"/>
              </a:rPr>
              <a:t> k </a:t>
            </a:r>
            <a:r>
              <a:rPr lang="en-GB" sz="1000" err="1">
                <a:solidFill>
                  <a:srgbClr val="C0C9D6"/>
                </a:solidFill>
                <a:latin typeface="Vafle Light VUT"/>
              </a:rPr>
              <a:t>vyrobení</a:t>
            </a:r>
            <a:r>
              <a:rPr lang="en-GB" sz="1000">
                <a:solidFill>
                  <a:srgbClr val="C0C9D6"/>
                </a:solidFill>
                <a:latin typeface="Vafle Light VUT"/>
              </a:rPr>
              <a:t> </a:t>
            </a:r>
            <a:r>
              <a:rPr lang="en-GB" sz="1000" err="1">
                <a:solidFill>
                  <a:srgbClr val="C0C9D6"/>
                </a:solidFill>
                <a:latin typeface="Vafle Light VUT"/>
              </a:rPr>
              <a:t>součástí</a:t>
            </a:r>
          </a:p>
          <a:p>
            <a:pPr algn="ctr"/>
            <a:endParaRPr lang="en-GB" sz="1000">
              <a:solidFill>
                <a:srgbClr val="C0C9D6"/>
              </a:solidFill>
              <a:latin typeface="Vafle Light VUT"/>
            </a:endParaRPr>
          </a:p>
          <a:p>
            <a:pPr algn="ctr"/>
            <a:endParaRPr lang="en-GB" sz="1000">
              <a:solidFill>
                <a:srgbClr val="C0C9D6"/>
              </a:solidFill>
              <a:latin typeface="Vafle Light VUT" pitchFamily="50" charset="0"/>
            </a:endParaRPr>
          </a:p>
        </p:txBody>
      </p:sp>
      <p:sp>
        <p:nvSpPr>
          <p:cNvPr id="55" name="Rectangle 54">
            <a:extLst>
              <a:ext uri="{FF2B5EF4-FFF2-40B4-BE49-F238E27FC236}">
                <a16:creationId xmlns:a16="http://schemas.microsoft.com/office/drawing/2014/main" id="{698D46F6-5B39-43EC-BE6B-963E57285EDD}"/>
              </a:ext>
            </a:extLst>
          </p:cNvPr>
          <p:cNvSpPr/>
          <p:nvPr/>
        </p:nvSpPr>
        <p:spPr>
          <a:xfrm>
            <a:off x="207771" y="6245308"/>
            <a:ext cx="11787914" cy="27432"/>
          </a:xfrm>
          <a:prstGeom prst="rect">
            <a:avLst/>
          </a:prstGeom>
          <a:gradFill flip="none" rotWithShape="1">
            <a:gsLst>
              <a:gs pos="0">
                <a:srgbClr val="FCE0E0"/>
              </a:gs>
              <a:gs pos="100000">
                <a:srgbClr val="C0C9D6"/>
              </a:gs>
              <a:gs pos="35000">
                <a:srgbClr val="D7DDE5"/>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4AD0D956-3B05-4FAF-B0B3-7D50AEDE4BC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788118" y="220717"/>
            <a:ext cx="1130186" cy="416499"/>
          </a:xfrm>
          <a:prstGeom prst="rect">
            <a:avLst/>
          </a:prstGeom>
        </p:spPr>
      </p:pic>
      <p:sp>
        <p:nvSpPr>
          <p:cNvPr id="4" name="TextBox 3">
            <a:extLst>
              <a:ext uri="{FF2B5EF4-FFF2-40B4-BE49-F238E27FC236}">
                <a16:creationId xmlns:a16="http://schemas.microsoft.com/office/drawing/2014/main" id="{A8BEFDEC-A41B-8065-D72E-3619192F3FCC}"/>
              </a:ext>
            </a:extLst>
          </p:cNvPr>
          <p:cNvSpPr txBox="1"/>
          <p:nvPr/>
        </p:nvSpPr>
        <p:spPr>
          <a:xfrm>
            <a:off x="326323" y="1088847"/>
            <a:ext cx="11652560" cy="400110"/>
          </a:xfrm>
          <a:prstGeom prst="rect">
            <a:avLst/>
          </a:prstGeom>
          <a:noFill/>
        </p:spPr>
        <p:txBody>
          <a:bodyPr wrap="square">
            <a:spAutoFit/>
          </a:bodyPr>
          <a:lstStyle/>
          <a:p>
            <a:pPr algn="just"/>
            <a:r>
              <a:rPr lang="cs-CZ" sz="2000" b="1">
                <a:solidFill>
                  <a:srgbClr val="45586B"/>
                </a:solidFill>
                <a:effectLst/>
                <a:latin typeface="Vafle Light VUT" pitchFamily="2" charset="2"/>
                <a:ea typeface="Times New Roman" panose="02020603050405020304" pitchFamily="18" charset="0"/>
                <a:cs typeface="Times New Roman" panose="02020603050405020304" pitchFamily="18" charset="0"/>
              </a:rPr>
              <a:t>Svařování</a:t>
            </a:r>
            <a:endParaRPr lang="en-GB" sz="2000" b="1">
              <a:solidFill>
                <a:srgbClr val="45586B"/>
              </a:solidFill>
              <a:effectLst/>
              <a:latin typeface="Vafle Light VUT" pitchFamily="2" charset="2"/>
              <a:ea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DC81BEA0-0217-39AD-1395-6B6117136DAB}"/>
              </a:ext>
            </a:extLst>
          </p:cNvPr>
          <p:cNvGrpSpPr/>
          <p:nvPr/>
        </p:nvGrpSpPr>
        <p:grpSpPr>
          <a:xfrm>
            <a:off x="490454" y="1639689"/>
            <a:ext cx="8309712" cy="4093428"/>
            <a:chOff x="484204" y="1639689"/>
            <a:chExt cx="8309712" cy="4093428"/>
          </a:xfrm>
        </p:grpSpPr>
        <p:sp>
          <p:nvSpPr>
            <p:cNvPr id="6" name="Rectangle 5">
              <a:extLst>
                <a:ext uri="{FF2B5EF4-FFF2-40B4-BE49-F238E27FC236}">
                  <a16:creationId xmlns:a16="http://schemas.microsoft.com/office/drawing/2014/main" id="{8823AC16-866E-ABEC-C438-B17E8DD4E38C}"/>
                </a:ext>
              </a:extLst>
            </p:cNvPr>
            <p:cNvSpPr/>
            <p:nvPr/>
          </p:nvSpPr>
          <p:spPr>
            <a:xfrm>
              <a:off x="782994" y="1639689"/>
              <a:ext cx="8010922" cy="4093428"/>
            </a:xfrm>
            <a:prstGeom prst="rect">
              <a:avLst/>
            </a:prstGeom>
          </p:spPr>
          <p:txBody>
            <a:bodyPr wrap="square">
              <a:spAutoFit/>
            </a:bodyPr>
            <a:lstStyle/>
            <a:p>
              <a:r>
                <a:rPr lang="cs-CZ" sz="2000" dirty="0">
                  <a:solidFill>
                    <a:srgbClr val="92A1B8"/>
                  </a:solidFill>
                  <a:latin typeface="Vafle Light VUT" pitchFamily="2" charset="2"/>
                </a:rPr>
                <a:t>Cíl:</a:t>
              </a:r>
            </a:p>
            <a:p>
              <a:pPr marL="800100" lvl="1" indent="-342900">
                <a:buFont typeface="Arial" panose="020B0604020202020204" pitchFamily="34" charset="0"/>
                <a:buChar char="•"/>
              </a:pPr>
              <a:r>
                <a:rPr lang="cs-CZ" sz="2000" dirty="0">
                  <a:solidFill>
                    <a:srgbClr val="92A1B8"/>
                  </a:solidFill>
                  <a:latin typeface="Vafle Light VUT" pitchFamily="2" charset="2"/>
                </a:rPr>
                <a:t>s</a:t>
              </a:r>
              <a:r>
                <a:rPr lang="en-US" sz="2000" dirty="0" err="1">
                  <a:solidFill>
                    <a:srgbClr val="92A1B8"/>
                  </a:solidFill>
                  <a:latin typeface="Vafle Light VUT" pitchFamily="2" charset="2"/>
                </a:rPr>
                <a:t>pojit</a:t>
              </a:r>
              <a:r>
                <a:rPr lang="en-US" sz="2000" dirty="0">
                  <a:solidFill>
                    <a:srgbClr val="92A1B8"/>
                  </a:solidFill>
                  <a:latin typeface="Vafle Light VUT" pitchFamily="2" charset="2"/>
                </a:rPr>
                <a:t> </a:t>
              </a:r>
              <a:r>
                <a:rPr lang="cs-CZ" sz="2000" dirty="0">
                  <a:solidFill>
                    <a:srgbClr val="92A1B8"/>
                  </a:solidFill>
                  <a:latin typeface="Vafle Light VUT" pitchFamily="2" charset="2"/>
                </a:rPr>
                <a:t>základnu</a:t>
              </a:r>
              <a:r>
                <a:rPr lang="en-US" sz="2000" dirty="0">
                  <a:solidFill>
                    <a:srgbClr val="92A1B8"/>
                  </a:solidFill>
                  <a:latin typeface="Vafle Light VUT" pitchFamily="2" charset="2"/>
                </a:rPr>
                <a:t> s</a:t>
              </a:r>
              <a:r>
                <a:rPr lang="cs-CZ" sz="2000" dirty="0">
                  <a:solidFill>
                    <a:srgbClr val="92A1B8"/>
                  </a:solidFill>
                  <a:latin typeface="Vafle Light VUT" pitchFamily="2" charset="2"/>
                </a:rPr>
                <a:t> profilem</a:t>
              </a:r>
              <a:r>
                <a:rPr lang="en-US" sz="2000" dirty="0">
                  <a:solidFill>
                    <a:srgbClr val="92A1B8"/>
                  </a:solidFill>
                  <a:latin typeface="Vafle Light VUT" pitchFamily="2" charset="2"/>
                </a:rPr>
                <a:t> (</a:t>
              </a:r>
              <a:r>
                <a:rPr lang="cs-CZ" sz="2000" dirty="0">
                  <a:solidFill>
                    <a:srgbClr val="92A1B8"/>
                  </a:solidFill>
                  <a:latin typeface="Vafle Light VUT" pitchFamily="2" charset="2"/>
                </a:rPr>
                <a:t>bodové svary (2x)</a:t>
              </a:r>
              <a:r>
                <a:rPr lang="en-US" sz="2000" dirty="0">
                  <a:solidFill>
                    <a:srgbClr val="92A1B8"/>
                  </a:solidFill>
                  <a:latin typeface="Vafle Light VUT" pitchFamily="2" charset="2"/>
                </a:rPr>
                <a:t> + </a:t>
              </a:r>
              <a:r>
                <a:rPr lang="en-US" sz="2000" dirty="0" err="1">
                  <a:solidFill>
                    <a:srgbClr val="92A1B8"/>
                  </a:solidFill>
                  <a:latin typeface="Vafle Light VUT" pitchFamily="2" charset="2"/>
                </a:rPr>
                <a:t>souvislý</a:t>
              </a:r>
              <a:r>
                <a:rPr lang="en-US" sz="2000" dirty="0">
                  <a:solidFill>
                    <a:srgbClr val="92A1B8"/>
                  </a:solidFill>
                  <a:latin typeface="Vafle Light VUT" pitchFamily="2" charset="2"/>
                </a:rPr>
                <a:t> </a:t>
              </a:r>
              <a:r>
                <a:rPr lang="en-US" sz="2000" dirty="0" err="1">
                  <a:solidFill>
                    <a:srgbClr val="92A1B8"/>
                  </a:solidFill>
                  <a:latin typeface="Vafle Light VUT" pitchFamily="2" charset="2"/>
                </a:rPr>
                <a:t>sv</a:t>
              </a:r>
              <a:r>
                <a:rPr lang="cs-CZ" sz="2000" dirty="0">
                  <a:solidFill>
                    <a:srgbClr val="92A1B8"/>
                  </a:solidFill>
                  <a:latin typeface="Vafle Light VUT" pitchFamily="2" charset="2"/>
                </a:rPr>
                <a:t>a</a:t>
              </a:r>
              <a:r>
                <a:rPr lang="en-US" sz="2000" dirty="0">
                  <a:solidFill>
                    <a:srgbClr val="92A1B8"/>
                  </a:solidFill>
                  <a:latin typeface="Vafle Light VUT" pitchFamily="2" charset="2"/>
                </a:rPr>
                <a:t>r</a:t>
              </a:r>
              <a:r>
                <a:rPr lang="cs-CZ" sz="2000" dirty="0">
                  <a:solidFill>
                    <a:srgbClr val="92A1B8"/>
                  </a:solidFill>
                  <a:latin typeface="Vafle Light VUT" pitchFamily="2" charset="2"/>
                </a:rPr>
                <a:t> a3 (4x)</a:t>
              </a:r>
              <a:r>
                <a:rPr lang="en-US" sz="2000" dirty="0">
                  <a:solidFill>
                    <a:srgbClr val="92A1B8"/>
                  </a:solidFill>
                  <a:latin typeface="Vafle Light VUT" pitchFamily="2" charset="2"/>
                </a:rPr>
                <a:t>)</a:t>
              </a:r>
              <a:r>
                <a:rPr lang="cs-CZ" sz="2000" dirty="0">
                  <a:solidFill>
                    <a:srgbClr val="92A1B8"/>
                  </a:solidFill>
                  <a:latin typeface="Vafle Light VUT" pitchFamily="2" charset="2"/>
                </a:rPr>
                <a:t>.</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Postup:</a:t>
              </a:r>
            </a:p>
            <a:p>
              <a:pPr marL="800100" lvl="1" indent="-342900">
                <a:buFont typeface="Arial" panose="020B0604020202020204" pitchFamily="34" charset="0"/>
                <a:buChar char="•"/>
              </a:pPr>
              <a:r>
                <a:rPr lang="cs-CZ" sz="2000" dirty="0">
                  <a:solidFill>
                    <a:srgbClr val="92A1B8"/>
                  </a:solidFill>
                  <a:latin typeface="Vafle Light VUT" pitchFamily="2" charset="2"/>
                </a:rPr>
                <a:t>pomocí podávacího robotu udělat bodový spoj,</a:t>
              </a:r>
            </a:p>
            <a:p>
              <a:pPr marL="800100" lvl="1" indent="-342900">
                <a:buFont typeface="Arial" panose="020B0604020202020204" pitchFamily="34" charset="0"/>
                <a:buChar char="•"/>
              </a:pPr>
              <a:r>
                <a:rPr lang="cs-CZ" sz="2000" dirty="0">
                  <a:solidFill>
                    <a:srgbClr val="92A1B8"/>
                  </a:solidFill>
                  <a:latin typeface="Vafle Light VUT" pitchFamily="2" charset="2"/>
                </a:rPr>
                <a:t>dokončit svaření zafixovaného dílu po obvodu.</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Použitý robot:</a:t>
              </a:r>
            </a:p>
            <a:p>
              <a:pPr marL="800100" lvl="1" indent="-342900">
                <a:buFont typeface="Arial" panose="020B0604020202020204" pitchFamily="34" charset="0"/>
                <a:buChar char="•"/>
              </a:pPr>
              <a:r>
                <a:rPr lang="cs-CZ" sz="2000" dirty="0">
                  <a:solidFill>
                    <a:srgbClr val="92A1B8"/>
                  </a:solidFill>
                  <a:latin typeface="Vafle Light VUT" pitchFamily="2" charset="2"/>
                </a:rPr>
                <a:t>IRB1520ID.</a:t>
              </a:r>
            </a:p>
            <a:p>
              <a:pPr marL="800100" lvl="1" indent="-342900">
                <a:buFont typeface="Arial" panose="020B0604020202020204" pitchFamily="34" charset="0"/>
                <a:buChar char="•"/>
              </a:pPr>
              <a:endParaRPr lang="cs-CZ" sz="2000" dirty="0">
                <a:solidFill>
                  <a:srgbClr val="92A1B8"/>
                </a:solidFill>
                <a:latin typeface="Vafle Light VUT" pitchFamily="2" charset="2"/>
              </a:endParaRPr>
            </a:p>
            <a:p>
              <a:r>
                <a:rPr lang="cs-CZ" sz="2000" dirty="0">
                  <a:solidFill>
                    <a:srgbClr val="92A1B8"/>
                  </a:solidFill>
                  <a:latin typeface="Vafle Light VUT" pitchFamily="2" charset="2"/>
                </a:rPr>
                <a:t>Použitý nástroj:</a:t>
              </a:r>
            </a:p>
            <a:p>
              <a:pPr marL="800100" lvl="1" indent="-342900">
                <a:buFont typeface="Arial" panose="020B0604020202020204" pitchFamily="34" charset="0"/>
                <a:buChar char="•"/>
              </a:pPr>
              <a:r>
                <a:rPr lang="cs-CZ" sz="2000" dirty="0">
                  <a:solidFill>
                    <a:srgbClr val="92A1B8"/>
                  </a:solidFill>
                  <a:latin typeface="Vafle Light VUT" pitchFamily="2" charset="2"/>
                </a:rPr>
                <a:t>svařovací pistol z ABB knihovny (RA_MTG_4000_22), MIG metoda.</a:t>
              </a:r>
            </a:p>
            <a:p>
              <a:endParaRPr lang="cs-CZ" sz="2000" dirty="0">
                <a:solidFill>
                  <a:srgbClr val="92A1B8"/>
                </a:solidFill>
                <a:latin typeface="Vafle Light VUT" pitchFamily="2" charset="2"/>
              </a:endParaRPr>
            </a:p>
          </p:txBody>
        </p:sp>
        <p:sp>
          <p:nvSpPr>
            <p:cNvPr id="8" name="Circle: Hollow 7">
              <a:extLst>
                <a:ext uri="{FF2B5EF4-FFF2-40B4-BE49-F238E27FC236}">
                  <a16:creationId xmlns:a16="http://schemas.microsoft.com/office/drawing/2014/main" id="{949E47B0-99E6-79BD-BBDB-777C7EFFCFB4}"/>
                </a:ext>
              </a:extLst>
            </p:cNvPr>
            <p:cNvSpPr/>
            <p:nvPr/>
          </p:nvSpPr>
          <p:spPr>
            <a:xfrm>
              <a:off x="484204" y="1698601"/>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
        <p:nvSpPr>
          <p:cNvPr id="2" name="Circle: Hollow 7">
            <a:extLst>
              <a:ext uri="{FF2B5EF4-FFF2-40B4-BE49-F238E27FC236}">
                <a16:creationId xmlns:a16="http://schemas.microsoft.com/office/drawing/2014/main" id="{129DC216-EDE4-2772-4850-528CE5EBB17F}"/>
              </a:ext>
            </a:extLst>
          </p:cNvPr>
          <p:cNvSpPr/>
          <p:nvPr/>
        </p:nvSpPr>
        <p:spPr>
          <a:xfrm>
            <a:off x="490454" y="2643417"/>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 name="Circle: Hollow 7">
            <a:extLst>
              <a:ext uri="{FF2B5EF4-FFF2-40B4-BE49-F238E27FC236}">
                <a16:creationId xmlns:a16="http://schemas.microsoft.com/office/drawing/2014/main" id="{5337A8CD-592F-2BDB-8086-22E9A3FD23C0}"/>
              </a:ext>
            </a:extLst>
          </p:cNvPr>
          <p:cNvSpPr/>
          <p:nvPr/>
        </p:nvSpPr>
        <p:spPr>
          <a:xfrm>
            <a:off x="501945" y="3834795"/>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 name="Circle: Hollow 7">
            <a:extLst>
              <a:ext uri="{FF2B5EF4-FFF2-40B4-BE49-F238E27FC236}">
                <a16:creationId xmlns:a16="http://schemas.microsoft.com/office/drawing/2014/main" id="{B27E1245-8003-229F-B98C-660AF2161A03}"/>
              </a:ext>
            </a:extLst>
          </p:cNvPr>
          <p:cNvSpPr/>
          <p:nvPr/>
        </p:nvSpPr>
        <p:spPr>
          <a:xfrm>
            <a:off x="494355" y="4760529"/>
            <a:ext cx="275807" cy="274320"/>
          </a:xfrm>
          <a:prstGeom prst="donut">
            <a:avLst/>
          </a:prstGeom>
          <a:gradFill>
            <a:gsLst>
              <a:gs pos="20000">
                <a:srgbClr val="E5EDF1"/>
              </a:gs>
              <a:gs pos="70000">
                <a:srgbClr val="92A1B8"/>
              </a:gs>
            </a:gsLst>
            <a:lin ang="8100000" scaled="1"/>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17" name="Přímá spojnice 16">
            <a:extLst>
              <a:ext uri="{FF2B5EF4-FFF2-40B4-BE49-F238E27FC236}">
                <a16:creationId xmlns:a16="http://schemas.microsoft.com/office/drawing/2014/main" id="{2EE70303-882E-B201-DC72-B46357B853AD}"/>
              </a:ext>
            </a:extLst>
          </p:cNvPr>
          <p:cNvCxnSpPr>
            <a:cxnSpLocks/>
          </p:cNvCxnSpPr>
          <p:nvPr/>
        </p:nvCxnSpPr>
        <p:spPr>
          <a:xfrm flipH="1">
            <a:off x="10238616" y="3774069"/>
            <a:ext cx="1095589" cy="636812"/>
          </a:xfrm>
          <a:prstGeom prst="line">
            <a:avLst/>
          </a:prstGeom>
          <a:ln w="28575">
            <a:solidFill>
              <a:srgbClr val="FF0000"/>
            </a:solidFill>
            <a:prstDash val="solid"/>
          </a:ln>
          <a:effectLst>
            <a:glow rad="2286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20" name="Přímá spojnice 19">
            <a:extLst>
              <a:ext uri="{FF2B5EF4-FFF2-40B4-BE49-F238E27FC236}">
                <a16:creationId xmlns:a16="http://schemas.microsoft.com/office/drawing/2014/main" id="{7D67EC43-92ED-8EF9-8E2E-01ADE9BA8963}"/>
              </a:ext>
            </a:extLst>
          </p:cNvPr>
          <p:cNvCxnSpPr>
            <a:cxnSpLocks/>
          </p:cNvCxnSpPr>
          <p:nvPr/>
        </p:nvCxnSpPr>
        <p:spPr>
          <a:xfrm flipH="1" flipV="1">
            <a:off x="9139645" y="3774069"/>
            <a:ext cx="1098971" cy="636812"/>
          </a:xfrm>
          <a:prstGeom prst="line">
            <a:avLst/>
          </a:prstGeom>
          <a:ln w="28575">
            <a:solidFill>
              <a:srgbClr val="FF0000"/>
            </a:solidFill>
            <a:prstDash val="solid"/>
          </a:ln>
          <a:effectLst>
            <a:glow rad="2286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56550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fc77381f-904f-4156-bb1b-d7fb1cf7b130"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989F27E2DCF2F846BD78AFD44CDACEB9" ma:contentTypeVersion="13" ma:contentTypeDescription="Vytvoří nový dokument" ma:contentTypeScope="" ma:versionID="9ae3eda1e2de5ad19b05d4b25c8f7a12">
  <xsd:schema xmlns:xsd="http://www.w3.org/2001/XMLSchema" xmlns:xs="http://www.w3.org/2001/XMLSchema" xmlns:p="http://schemas.microsoft.com/office/2006/metadata/properties" xmlns:ns3="fc77381f-904f-4156-bb1b-d7fb1cf7b130" xmlns:ns4="43efb825-3e7b-4b91-b0c0-2d145d87d620" targetNamespace="http://schemas.microsoft.com/office/2006/metadata/properties" ma:root="true" ma:fieldsID="208bae60057871579cc7ae060c36b7c6" ns3:_="" ns4:_="">
    <xsd:import namespace="fc77381f-904f-4156-bb1b-d7fb1cf7b130"/>
    <xsd:import namespace="43efb825-3e7b-4b91-b0c0-2d145d87d620"/>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element ref="ns3:MediaServiceSearchPropertie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7381f-904f-4156-bb1b-d7fb1cf7b13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SearchProperties" ma:index="19" nillable="true" ma:displayName="MediaServiceSearchProperties" ma:hidden="true" ma:internalName="MediaServiceSearchProperties" ma:readOnly="true">
      <xsd:simpleType>
        <xsd:restriction base="dms:Note"/>
      </xsd:simpleType>
    </xsd:element>
    <xsd:element name="_activity" ma:index="2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3efb825-3e7b-4b91-b0c0-2d145d87d620" elementFormDefault="qualified">
    <xsd:import namespace="http://schemas.microsoft.com/office/2006/documentManagement/types"/>
    <xsd:import namespace="http://schemas.microsoft.com/office/infopath/2007/PartnerControls"/>
    <xsd:element name="SharedWithUsers" ma:index="10" nillable="true" ma:displayName="Sdílí se s"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dílené s podrobnostmi" ma:internalName="SharedWithDetails" ma:readOnly="true">
      <xsd:simpleType>
        <xsd:restriction base="dms:Note">
          <xsd:maxLength value="255"/>
        </xsd:restriction>
      </xsd:simpleType>
    </xsd:element>
    <xsd:element name="SharingHintHash" ma:index="12" nillable="true" ma:displayName="Hodnota hash upozornění na sdílení"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 obsahu"/>
        <xsd:element ref="dc:title" minOccurs="0" maxOccurs="1" ma:index="4" ma:displayName="Nadpis"/>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CCE08DC-F318-4517-9EE0-355CE4F05E07}">
  <ds:schemaRefs>
    <ds:schemaRef ds:uri="http://purl.org/dc/dcmitype/"/>
    <ds:schemaRef ds:uri="http://schemas.microsoft.com/office/2006/documentManagement/types"/>
    <ds:schemaRef ds:uri="http://schemas.openxmlformats.org/package/2006/metadata/core-properties"/>
    <ds:schemaRef ds:uri="fc77381f-904f-4156-bb1b-d7fb1cf7b130"/>
    <ds:schemaRef ds:uri="http://purl.org/dc/elements/1.1/"/>
    <ds:schemaRef ds:uri="http://purl.org/dc/terms/"/>
    <ds:schemaRef ds:uri="http://schemas.microsoft.com/office/infopath/2007/PartnerControls"/>
    <ds:schemaRef ds:uri="http://schemas.microsoft.com/office/2006/metadata/properties"/>
    <ds:schemaRef ds:uri="43efb825-3e7b-4b91-b0c0-2d145d87d620"/>
    <ds:schemaRef ds:uri="http://www.w3.org/XML/1998/namespace"/>
  </ds:schemaRefs>
</ds:datastoreItem>
</file>

<file path=customXml/itemProps2.xml><?xml version="1.0" encoding="utf-8"?>
<ds:datastoreItem xmlns:ds="http://schemas.openxmlformats.org/officeDocument/2006/customXml" ds:itemID="{79D01E82-C451-4BC7-A21E-6310E2F9F682}">
  <ds:schemaRefs>
    <ds:schemaRef ds:uri="43efb825-3e7b-4b91-b0c0-2d145d87d620"/>
    <ds:schemaRef ds:uri="fc77381f-904f-4156-bb1b-d7fb1cf7b13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291B5696-682C-4AC2-A840-D572B00B3E9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TM03457464[[fn=Dividend]]</Template>
  <TotalTime>4329</TotalTime>
  <Words>1442</Words>
  <Application>Microsoft Office PowerPoint</Application>
  <PresentationFormat>Širokoúhlá obrazovka</PresentationFormat>
  <Paragraphs>235</Paragraphs>
  <Slides>31</Slides>
  <Notes>1</Notes>
  <HiddenSlides>0</HiddenSlides>
  <MMClips>0</MMClips>
  <ScaleCrop>false</ScaleCrop>
  <HeadingPairs>
    <vt:vector size="6" baseType="variant">
      <vt:variant>
        <vt:lpstr>Použitá písma</vt:lpstr>
      </vt:variant>
      <vt:variant>
        <vt:i4>4</vt:i4>
      </vt:variant>
      <vt:variant>
        <vt:lpstr>Motiv</vt:lpstr>
      </vt:variant>
      <vt:variant>
        <vt:i4>1</vt:i4>
      </vt:variant>
      <vt:variant>
        <vt:lpstr>Nadpisy snímků</vt:lpstr>
      </vt:variant>
      <vt:variant>
        <vt:i4>31</vt:i4>
      </vt:variant>
    </vt:vector>
  </HeadingPairs>
  <TitlesOfParts>
    <vt:vector size="36" baseType="lpstr">
      <vt:lpstr>Arial</vt:lpstr>
      <vt:lpstr>Calibri</vt:lpstr>
      <vt:lpstr>Calibri Light</vt:lpstr>
      <vt:lpstr>Vafle Light VUT</vt:lpstr>
      <vt:lpstr>Office Theme</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Navrátil Tomáš (208924)</dc:creator>
  <cp:keywords>ZZ Robotics</cp:keywords>
  <cp:lastModifiedBy>Navrátil Tomáš (208924)</cp:lastModifiedBy>
  <cp:revision>961</cp:revision>
  <dcterms:created xsi:type="dcterms:W3CDTF">2018-09-08T12:14:52Z</dcterms:created>
  <dcterms:modified xsi:type="dcterms:W3CDTF">2023-05-09T07:29:33Z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0x010100989F27E2DCF2F846BD78AFD44CDACEB9</vt:lpwstr>
  </property>
</Properties>
</file>

<file path=docProps/thumbnail.jpeg>
</file>